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4.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30" r:id="rId2"/>
  </p:sldMasterIdLst>
  <p:notesMasterIdLst>
    <p:notesMasterId r:id="rId57"/>
  </p:notesMasterIdLst>
  <p:handoutMasterIdLst>
    <p:handoutMasterId r:id="rId58"/>
  </p:handoutMasterIdLst>
  <p:sldIdLst>
    <p:sldId id="610" r:id="rId3"/>
    <p:sldId id="433" r:id="rId4"/>
    <p:sldId id="579" r:id="rId5"/>
    <p:sldId id="585" r:id="rId6"/>
    <p:sldId id="586" r:id="rId7"/>
    <p:sldId id="587" r:id="rId8"/>
    <p:sldId id="588" r:id="rId9"/>
    <p:sldId id="589" r:id="rId10"/>
    <p:sldId id="590" r:id="rId11"/>
    <p:sldId id="591" r:id="rId12"/>
    <p:sldId id="592" r:id="rId13"/>
    <p:sldId id="593" r:id="rId14"/>
    <p:sldId id="594" r:id="rId15"/>
    <p:sldId id="595" r:id="rId16"/>
    <p:sldId id="596" r:id="rId17"/>
    <p:sldId id="597" r:id="rId18"/>
    <p:sldId id="598" r:id="rId19"/>
    <p:sldId id="599" r:id="rId20"/>
    <p:sldId id="600" r:id="rId21"/>
    <p:sldId id="601" r:id="rId22"/>
    <p:sldId id="602" r:id="rId23"/>
    <p:sldId id="603" r:id="rId24"/>
    <p:sldId id="604" r:id="rId25"/>
    <p:sldId id="605" r:id="rId26"/>
    <p:sldId id="606" r:id="rId27"/>
    <p:sldId id="607" r:id="rId28"/>
    <p:sldId id="580" r:id="rId29"/>
    <p:sldId id="533" r:id="rId30"/>
    <p:sldId id="534" r:id="rId31"/>
    <p:sldId id="535" r:id="rId32"/>
    <p:sldId id="536" r:id="rId33"/>
    <p:sldId id="537" r:id="rId34"/>
    <p:sldId id="538" r:id="rId35"/>
    <p:sldId id="540" r:id="rId36"/>
    <p:sldId id="581" r:id="rId37"/>
    <p:sldId id="493" r:id="rId38"/>
    <p:sldId id="523" r:id="rId39"/>
    <p:sldId id="524" r:id="rId40"/>
    <p:sldId id="575" r:id="rId41"/>
    <p:sldId id="561" r:id="rId42"/>
    <p:sldId id="562" r:id="rId43"/>
    <p:sldId id="563" r:id="rId44"/>
    <p:sldId id="564" r:id="rId45"/>
    <p:sldId id="565" r:id="rId46"/>
    <p:sldId id="566" r:id="rId47"/>
    <p:sldId id="567" r:id="rId48"/>
    <p:sldId id="568" r:id="rId49"/>
    <p:sldId id="569" r:id="rId50"/>
    <p:sldId id="608" r:id="rId51"/>
    <p:sldId id="572" r:id="rId52"/>
    <p:sldId id="609" r:id="rId53"/>
    <p:sldId id="574" r:id="rId54"/>
    <p:sldId id="527" r:id="rId55"/>
    <p:sldId id="494" r:id="rId56"/>
  </p:sldIdLst>
  <p:sldSz cx="12192000" cy="6858000"/>
  <p:notesSz cx="7104063" cy="10234613"/>
  <p:defaultTextStyle>
    <a:defPPr>
      <a:defRPr lang="en-US"/>
    </a:defPPr>
    <a:lvl1pPr marL="0" algn="l" defTabSz="913956" rtl="0" eaLnBrk="1" latinLnBrk="0" hangingPunct="1">
      <a:defRPr sz="1800" kern="1200">
        <a:solidFill>
          <a:schemeClr val="tx1"/>
        </a:solidFill>
        <a:latin typeface="+mn-lt"/>
        <a:ea typeface="+mn-ea"/>
        <a:cs typeface="+mn-cs"/>
      </a:defRPr>
    </a:lvl1pPr>
    <a:lvl2pPr marL="456977" algn="l" defTabSz="913956" rtl="0" eaLnBrk="1" latinLnBrk="0" hangingPunct="1">
      <a:defRPr sz="1800" kern="1200">
        <a:solidFill>
          <a:schemeClr val="tx1"/>
        </a:solidFill>
        <a:latin typeface="+mn-lt"/>
        <a:ea typeface="+mn-ea"/>
        <a:cs typeface="+mn-cs"/>
      </a:defRPr>
    </a:lvl2pPr>
    <a:lvl3pPr marL="913956" algn="l" defTabSz="913956" rtl="0" eaLnBrk="1" latinLnBrk="0" hangingPunct="1">
      <a:defRPr sz="1800" kern="1200">
        <a:solidFill>
          <a:schemeClr val="tx1"/>
        </a:solidFill>
        <a:latin typeface="+mn-lt"/>
        <a:ea typeface="+mn-ea"/>
        <a:cs typeface="+mn-cs"/>
      </a:defRPr>
    </a:lvl3pPr>
    <a:lvl4pPr marL="1370932" algn="l" defTabSz="913956" rtl="0" eaLnBrk="1" latinLnBrk="0" hangingPunct="1">
      <a:defRPr sz="1800" kern="1200">
        <a:solidFill>
          <a:schemeClr val="tx1"/>
        </a:solidFill>
        <a:latin typeface="+mn-lt"/>
        <a:ea typeface="+mn-ea"/>
        <a:cs typeface="+mn-cs"/>
      </a:defRPr>
    </a:lvl4pPr>
    <a:lvl5pPr marL="1827911" algn="l" defTabSz="913956" rtl="0" eaLnBrk="1" latinLnBrk="0" hangingPunct="1">
      <a:defRPr sz="1800" kern="1200">
        <a:solidFill>
          <a:schemeClr val="tx1"/>
        </a:solidFill>
        <a:latin typeface="+mn-lt"/>
        <a:ea typeface="+mn-ea"/>
        <a:cs typeface="+mn-cs"/>
      </a:defRPr>
    </a:lvl5pPr>
    <a:lvl6pPr marL="2284888" algn="l" defTabSz="913956" rtl="0" eaLnBrk="1" latinLnBrk="0" hangingPunct="1">
      <a:defRPr sz="1800" kern="1200">
        <a:solidFill>
          <a:schemeClr val="tx1"/>
        </a:solidFill>
        <a:latin typeface="+mn-lt"/>
        <a:ea typeface="+mn-ea"/>
        <a:cs typeface="+mn-cs"/>
      </a:defRPr>
    </a:lvl6pPr>
    <a:lvl7pPr marL="2741865" algn="l" defTabSz="913956" rtl="0" eaLnBrk="1" latinLnBrk="0" hangingPunct="1">
      <a:defRPr sz="1800" kern="1200">
        <a:solidFill>
          <a:schemeClr val="tx1"/>
        </a:solidFill>
        <a:latin typeface="+mn-lt"/>
        <a:ea typeface="+mn-ea"/>
        <a:cs typeface="+mn-cs"/>
      </a:defRPr>
    </a:lvl7pPr>
    <a:lvl8pPr marL="3198843" algn="l" defTabSz="913956" rtl="0" eaLnBrk="1" latinLnBrk="0" hangingPunct="1">
      <a:defRPr sz="1800" kern="1200">
        <a:solidFill>
          <a:schemeClr val="tx1"/>
        </a:solidFill>
        <a:latin typeface="+mn-lt"/>
        <a:ea typeface="+mn-ea"/>
        <a:cs typeface="+mn-cs"/>
      </a:defRPr>
    </a:lvl8pPr>
    <a:lvl9pPr marL="3655820" algn="l" defTabSz="9139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tchen Luchsinger" initials="GL [6]" lastIdx="1" clrIdx="6">
    <p:extLst>
      <p:ext uri="{19B8F6BF-5375-455C-9EA6-DF929625EA0E}">
        <p15:presenceInfo xmlns:p15="http://schemas.microsoft.com/office/powerpoint/2012/main" userId="" providerId=""/>
      </p:ext>
    </p:extLst>
  </p:cmAuthor>
  <p:cmAuthor id="1" name="Holger" initials="H" lastIdx="1" clrIdx="0">
    <p:extLst/>
  </p:cmAuthor>
  <p:cmAuthor id="8" name="Gretchen Luchsinger" initials="GL [7]" lastIdx="1" clrIdx="7">
    <p:extLst>
      <p:ext uri="{19B8F6BF-5375-455C-9EA6-DF929625EA0E}">
        <p15:presenceInfo xmlns:p15="http://schemas.microsoft.com/office/powerpoint/2012/main" userId="" providerId=""/>
      </p:ext>
    </p:extLst>
  </p:cmAuthor>
  <p:cmAuthor id="2" name="Gretchen Luchsinger" initials="GL" lastIdx="1" clrIdx="1">
    <p:extLst>
      <p:ext uri="{19B8F6BF-5375-455C-9EA6-DF929625EA0E}">
        <p15:presenceInfo xmlns:p15="http://schemas.microsoft.com/office/powerpoint/2012/main" userId="" providerId=""/>
      </p:ext>
    </p:extLst>
  </p:cmAuthor>
  <p:cmAuthor id="9" name="Gretchen Luchsinger" initials="GL [8]" lastIdx="1" clrIdx="8">
    <p:extLst>
      <p:ext uri="{19B8F6BF-5375-455C-9EA6-DF929625EA0E}">
        <p15:presenceInfo xmlns:p15="http://schemas.microsoft.com/office/powerpoint/2012/main" userId="" providerId=""/>
      </p:ext>
    </p:extLst>
  </p:cmAuthor>
  <p:cmAuthor id="3" name="Gretchen Luchsinger" initials="GL [2]" lastIdx="1" clrIdx="2">
    <p:extLst>
      <p:ext uri="{19B8F6BF-5375-455C-9EA6-DF929625EA0E}">
        <p15:presenceInfo xmlns:p15="http://schemas.microsoft.com/office/powerpoint/2012/main" userId="" providerId=""/>
      </p:ext>
    </p:extLst>
  </p:cmAuthor>
  <p:cmAuthor id="4" name="Gretchen Luchsinger" initials="GL [3]" lastIdx="1" clrIdx="3">
    <p:extLst>
      <p:ext uri="{19B8F6BF-5375-455C-9EA6-DF929625EA0E}">
        <p15:presenceInfo xmlns:p15="http://schemas.microsoft.com/office/powerpoint/2012/main" userId="" providerId=""/>
      </p:ext>
    </p:extLst>
  </p:cmAuthor>
  <p:cmAuthor id="5" name="Gretchen Luchsinger" initials="GL [4]" lastIdx="1" clrIdx="4">
    <p:extLst>
      <p:ext uri="{19B8F6BF-5375-455C-9EA6-DF929625EA0E}">
        <p15:presenceInfo xmlns:p15="http://schemas.microsoft.com/office/powerpoint/2012/main" userId="" providerId=""/>
      </p:ext>
    </p:extLst>
  </p:cmAuthor>
  <p:cmAuthor id="6" name="Gretchen Luchsinger" initials="GL [5]" lastIdx="1" clrIdx="5">
    <p:extLst>
      <p:ext uri="{19B8F6BF-5375-455C-9EA6-DF929625EA0E}">
        <p15:presenceInfo xmlns:p15="http://schemas.microsoft.com/office/powerpoint/2012/main"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5"/>
    <a:srgbClr val="BF27CC"/>
    <a:srgbClr val="51C9CF"/>
    <a:srgbClr val="34B7BE"/>
    <a:srgbClr val="F43A8A"/>
    <a:srgbClr val="F664A3"/>
    <a:srgbClr val="F775AD"/>
    <a:srgbClr val="EA58A4"/>
    <a:srgbClr val="EE8B1E"/>
    <a:srgbClr val="E92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0" autoAdjust="0"/>
    <p:restoredTop sz="67010" autoAdjust="0"/>
  </p:normalViewPr>
  <p:slideViewPr>
    <p:cSldViewPr snapToGrid="0">
      <p:cViewPr>
        <p:scale>
          <a:sx n="81" d="100"/>
          <a:sy n="81" d="100"/>
        </p:scale>
        <p:origin x="1200" y="144"/>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111" d="100"/>
          <a:sy n="111" d="100"/>
        </p:scale>
        <p:origin x="-2292"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commentAuthors" Target="commentAuthor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2-12T18:18:55.024" idx="1">
    <p:pos x="2643" y="3761"/>
    <p:text>spell out DEM?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8-02-12T19:56:16.688" idx="1">
    <p:pos x="6372" y="1195"/>
    <p:text>need more details on the citations...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8-02-12T20:00:32.654" idx="1">
    <p:pos x="3042" y="3836"/>
    <p:text>Not sure where this happens...</p:text>
    <p:extLst>
      <p:ext uri="{C676402C-5697-4E1C-873F-D02D1690AC5C}">
        <p15:threadingInfo xmlns:p15="http://schemas.microsoft.com/office/powerpoint/2012/main" timeZoneBias="300"/>
      </p:ext>
    </p:extLst>
  </p:cm>
  <p:cm authorId="5" dt="2018-02-12T20:01:30.733" idx="1">
    <p:pos x="3042" y="3972"/>
    <p:text>Meaning the creation of maps in Excel in the notes...</p:text>
    <p:extLst>
      <p:ext uri="{C676402C-5697-4E1C-873F-D02D1690AC5C}">
        <p15:threadingInfo xmlns:p15="http://schemas.microsoft.com/office/powerpoint/2012/main" timeZoneBias="300">
          <p15:parentCm authorId="4"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7" dt="2018-02-12T20:12:48.154" idx="1">
    <p:pos x="2115" y="1328"/>
    <p:text>Will it be clear where/what this is?</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9" dt="2018-02-12T20:20:33.467" idx="1">
    <p:pos x="1599" y="1490"/>
    <p:text>It may or may not make sense to include individual contact points, since people change their jobs...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sz="quarter" idx="1"/>
          </p:nvPr>
        </p:nvSpPr>
        <p:spPr>
          <a:xfrm>
            <a:off x="4023992" y="1"/>
            <a:ext cx="3078427" cy="513508"/>
          </a:xfrm>
          <a:prstGeom prst="rect">
            <a:avLst/>
          </a:prstGeom>
        </p:spPr>
        <p:txBody>
          <a:bodyPr vert="horz" lIns="99075" tIns="49538" rIns="99075" bIns="49538" rtlCol="0"/>
          <a:lstStyle>
            <a:lvl1pPr algn="r">
              <a:defRPr sz="1300"/>
            </a:lvl1pPr>
          </a:lstStyle>
          <a:p>
            <a:fld id="{E1F988A6-6C68-4CE7-9A4B-829593E585E4}" type="datetimeFigureOut">
              <a:rPr lang="en-GB" smtClean="0"/>
              <a:t>12/02/2018</a:t>
            </a:fld>
            <a:endParaRPr lang="en-GB"/>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424273E6-5D5A-48A8-A01E-682DEC55A2D8}" type="slidenum">
              <a:rPr lang="en-GB" smtClean="0"/>
              <a:t>‹#›</a:t>
            </a:fld>
            <a:endParaRPr lang="en-GB"/>
          </a:p>
        </p:txBody>
      </p:sp>
    </p:spTree>
    <p:extLst>
      <p:ext uri="{BB962C8B-B14F-4D97-AF65-F5344CB8AC3E}">
        <p14:creationId xmlns:p14="http://schemas.microsoft.com/office/powerpoint/2010/main" val="44744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1"/>
            <a:ext cx="3078427" cy="513508"/>
          </a:xfrm>
          <a:prstGeom prst="rect">
            <a:avLst/>
          </a:prstGeom>
        </p:spPr>
        <p:txBody>
          <a:bodyPr vert="horz" lIns="99075" tIns="49538" rIns="99075" bIns="49538" rtlCol="0"/>
          <a:lstStyle>
            <a:lvl1pPr algn="r">
              <a:defRPr sz="1300"/>
            </a:lvl1pPr>
          </a:lstStyle>
          <a:p>
            <a:fld id="{30DCE150-BEAF-4C29-B380-D4971166C81A}" type="datetimeFigureOut">
              <a:rPr lang="en-GB" smtClean="0"/>
              <a:t>12/02/2018</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80"/>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4ADF510-92B0-49DE-9C99-E21626351E91}" type="slidenum">
              <a:rPr lang="en-GB" smtClean="0"/>
              <a:t>‹#›</a:t>
            </a:fld>
            <a:endParaRPr lang="en-GB"/>
          </a:p>
        </p:txBody>
      </p:sp>
    </p:spTree>
    <p:extLst>
      <p:ext uri="{BB962C8B-B14F-4D97-AF65-F5344CB8AC3E}">
        <p14:creationId xmlns:p14="http://schemas.microsoft.com/office/powerpoint/2010/main" val="1616494730"/>
      </p:ext>
    </p:extLst>
  </p:cSld>
  <p:clrMap bg1="lt1" tx1="dk1" bg2="lt2" tx2="dk2" accent1="accent1" accent2="accent2" accent3="accent3" accent4="accent4" accent5="accent5" accent6="accent6" hlink="hlink" folHlink="folHlink"/>
  <p:notesStyle>
    <a:lvl1pPr marL="0" algn="l" defTabSz="913956" rtl="0" eaLnBrk="1" latinLnBrk="0" hangingPunct="1">
      <a:defRPr sz="1200" kern="1200">
        <a:solidFill>
          <a:schemeClr val="tx1"/>
        </a:solidFill>
        <a:latin typeface="+mn-lt"/>
        <a:ea typeface="+mn-ea"/>
        <a:cs typeface="+mn-cs"/>
      </a:defRPr>
    </a:lvl1pPr>
    <a:lvl2pPr marL="456977" algn="l" defTabSz="913956" rtl="0" eaLnBrk="1" latinLnBrk="0" hangingPunct="1">
      <a:defRPr sz="1200" kern="1200">
        <a:solidFill>
          <a:schemeClr val="tx1"/>
        </a:solidFill>
        <a:latin typeface="+mn-lt"/>
        <a:ea typeface="+mn-ea"/>
        <a:cs typeface="+mn-cs"/>
      </a:defRPr>
    </a:lvl2pPr>
    <a:lvl3pPr marL="913956" algn="l" defTabSz="913956" rtl="0" eaLnBrk="1" latinLnBrk="0" hangingPunct="1">
      <a:defRPr sz="1200" kern="1200">
        <a:solidFill>
          <a:schemeClr val="tx1"/>
        </a:solidFill>
        <a:latin typeface="+mn-lt"/>
        <a:ea typeface="+mn-ea"/>
        <a:cs typeface="+mn-cs"/>
      </a:defRPr>
    </a:lvl3pPr>
    <a:lvl4pPr marL="1370932" algn="l" defTabSz="913956" rtl="0" eaLnBrk="1" latinLnBrk="0" hangingPunct="1">
      <a:defRPr sz="1200" kern="1200">
        <a:solidFill>
          <a:schemeClr val="tx1"/>
        </a:solidFill>
        <a:latin typeface="+mn-lt"/>
        <a:ea typeface="+mn-ea"/>
        <a:cs typeface="+mn-cs"/>
      </a:defRPr>
    </a:lvl4pPr>
    <a:lvl5pPr marL="1827911" algn="l" defTabSz="913956" rtl="0" eaLnBrk="1" latinLnBrk="0" hangingPunct="1">
      <a:defRPr sz="1200" kern="1200">
        <a:solidFill>
          <a:schemeClr val="tx1"/>
        </a:solidFill>
        <a:latin typeface="+mn-lt"/>
        <a:ea typeface="+mn-ea"/>
        <a:cs typeface="+mn-cs"/>
      </a:defRPr>
    </a:lvl5pPr>
    <a:lvl6pPr marL="2284888" algn="l" defTabSz="913956" rtl="0" eaLnBrk="1" latinLnBrk="0" hangingPunct="1">
      <a:defRPr sz="1200" kern="1200">
        <a:solidFill>
          <a:schemeClr val="tx1"/>
        </a:solidFill>
        <a:latin typeface="+mn-lt"/>
        <a:ea typeface="+mn-ea"/>
        <a:cs typeface="+mn-cs"/>
      </a:defRPr>
    </a:lvl6pPr>
    <a:lvl7pPr marL="2741865" algn="l" defTabSz="913956" rtl="0" eaLnBrk="1" latinLnBrk="0" hangingPunct="1">
      <a:defRPr sz="1200" kern="1200">
        <a:solidFill>
          <a:schemeClr val="tx1"/>
        </a:solidFill>
        <a:latin typeface="+mn-lt"/>
        <a:ea typeface="+mn-ea"/>
        <a:cs typeface="+mn-cs"/>
      </a:defRPr>
    </a:lvl7pPr>
    <a:lvl8pPr marL="3198843" algn="l" defTabSz="913956" rtl="0" eaLnBrk="1" latinLnBrk="0" hangingPunct="1">
      <a:defRPr sz="1200" kern="1200">
        <a:solidFill>
          <a:schemeClr val="tx1"/>
        </a:solidFill>
        <a:latin typeface="+mn-lt"/>
        <a:ea typeface="+mn-ea"/>
        <a:cs typeface="+mn-cs"/>
      </a:defRPr>
    </a:lvl8pPr>
    <a:lvl9pPr marL="3655820" algn="l" defTabSz="9139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smtClean="0"/>
              <a:t>We will start with a brief introduction to the universal access to energy challenge and how we can deal with it using GIS energy planning tools. Then we will show how we are using GIS to assess the availability of energy resources and how to carry out electrification planning. Later on, we will introduce ONSSET, the</a:t>
            </a:r>
            <a:r>
              <a:rPr lang="en-US" sz="1300" baseline="0" smtClean="0"/>
              <a:t> </a:t>
            </a:r>
            <a:r>
              <a:rPr lang="en-US" sz="1300" smtClean="0"/>
              <a:t>Open-Source </a:t>
            </a:r>
            <a:r>
              <a:rPr lang="en-US" sz="1300" smtClean="0"/>
              <a:t>Spatial Electrification </a:t>
            </a:r>
            <a:r>
              <a:rPr lang="en-US" sz="1300" smtClean="0"/>
              <a:t>Tool. </a:t>
            </a:r>
            <a:endParaRPr lang="en-US" sz="1300" smtClean="0"/>
          </a:p>
          <a:p>
            <a:endParaRPr lang="en-US" sz="1300" smtClean="0"/>
          </a:p>
          <a:p>
            <a:r>
              <a:rPr lang="en-US" sz="1300" smtClean="0"/>
              <a:t>Right after, the online electrification interface based on ONSSET will be presented. The session will close with a</a:t>
            </a:r>
            <a:r>
              <a:rPr lang="en-US" sz="1300" baseline="0" smtClean="0"/>
              <a:t> hands-on exercise</a:t>
            </a:r>
            <a:r>
              <a:rPr lang="en-US" sz="1300" smtClean="0"/>
              <a:t>. </a:t>
            </a:r>
          </a:p>
          <a:p>
            <a:endParaRPr lang="en-US" sz="1300"/>
          </a:p>
        </p:txBody>
      </p:sp>
      <p:sp>
        <p:nvSpPr>
          <p:cNvPr id="4" name="Slide Number Placeholder 3"/>
          <p:cNvSpPr>
            <a:spLocks noGrp="1"/>
          </p:cNvSpPr>
          <p:nvPr>
            <p:ph type="sldNum" sz="quarter" idx="10"/>
          </p:nvPr>
        </p:nvSpPr>
        <p:spPr/>
        <p:txBody>
          <a:bodyPr/>
          <a:lstStyle/>
          <a:p>
            <a:fld id="{F4ADF510-92B0-49DE-9C99-E21626351E91}" type="slidenum">
              <a:rPr lang="en-GB" smtClean="0"/>
              <a:t>2</a:t>
            </a:fld>
            <a:endParaRPr lang="en-GB"/>
          </a:p>
        </p:txBody>
      </p:sp>
    </p:spTree>
    <p:extLst>
      <p:ext uri="{BB962C8B-B14F-4D97-AF65-F5344CB8AC3E}">
        <p14:creationId xmlns:p14="http://schemas.microsoft.com/office/powerpoint/2010/main" val="99186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As soon as we have </a:t>
            </a:r>
            <a:r>
              <a:rPr lang="sv-SE" err="1"/>
              <a:t>collected</a:t>
            </a:r>
            <a:r>
              <a:rPr lang="sv-SE"/>
              <a:t> </a:t>
            </a:r>
            <a:r>
              <a:rPr lang="sv-SE" err="1" smtClean="0"/>
              <a:t>resource-related</a:t>
            </a:r>
            <a:r>
              <a:rPr lang="sv-SE" smtClean="0"/>
              <a:t> </a:t>
            </a:r>
            <a:r>
              <a:rPr lang="sv-SE"/>
              <a:t>information</a:t>
            </a:r>
            <a:r>
              <a:rPr lang="sv-SE" baseline="0"/>
              <a:t> for a studied area, we need to </a:t>
            </a:r>
            <a:r>
              <a:rPr lang="sv-SE" baseline="0" err="1"/>
              <a:t>add</a:t>
            </a:r>
            <a:r>
              <a:rPr lang="sv-SE" baseline="0"/>
              <a:t> </a:t>
            </a:r>
            <a:r>
              <a:rPr lang="sv-SE" baseline="0" smtClean="0"/>
              <a:t>country-</a:t>
            </a:r>
            <a:r>
              <a:rPr lang="sv-SE" baseline="0" err="1" smtClean="0"/>
              <a:t>specific</a:t>
            </a:r>
            <a:r>
              <a:rPr lang="sv-SE" baseline="0" smtClean="0"/>
              <a:t> </a:t>
            </a:r>
            <a:r>
              <a:rPr lang="sv-SE" baseline="0"/>
              <a:t>data. These data </a:t>
            </a:r>
            <a:r>
              <a:rPr lang="sv-SE" baseline="0" err="1"/>
              <a:t>involve</a:t>
            </a:r>
            <a:r>
              <a:rPr lang="sv-SE" baseline="0"/>
              <a:t> </a:t>
            </a:r>
            <a:r>
              <a:rPr lang="sv-SE" baseline="0" err="1" smtClean="0"/>
              <a:t>socioeconomic</a:t>
            </a:r>
            <a:r>
              <a:rPr lang="sv-SE" baseline="0" smtClean="0"/>
              <a:t> </a:t>
            </a:r>
            <a:r>
              <a:rPr lang="sv-SE" baseline="0"/>
              <a:t>and demographic indicators, energy access targets and </a:t>
            </a:r>
            <a:r>
              <a:rPr lang="sv-SE" baseline="0" err="1" smtClean="0"/>
              <a:t>cost-related</a:t>
            </a:r>
            <a:r>
              <a:rPr lang="sv-SE" baseline="0" smtClean="0"/>
              <a:t> </a:t>
            </a:r>
            <a:r>
              <a:rPr lang="sv-SE" baseline="0"/>
              <a:t>figures.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11</a:t>
            </a:fld>
            <a:endParaRPr lang="en-GB"/>
          </a:p>
        </p:txBody>
      </p:sp>
    </p:spTree>
    <p:extLst>
      <p:ext uri="{BB962C8B-B14F-4D97-AF65-F5344CB8AC3E}">
        <p14:creationId xmlns:p14="http://schemas.microsoft.com/office/powerpoint/2010/main" val="102432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The acquired</a:t>
            </a:r>
            <a:r>
              <a:rPr lang="sv-SE" baseline="0"/>
              <a:t> GIS information needs to match the reported national </a:t>
            </a:r>
            <a:r>
              <a:rPr lang="sv-SE" baseline="0" err="1"/>
              <a:t>statistics</a:t>
            </a:r>
            <a:r>
              <a:rPr lang="sv-SE" baseline="0"/>
              <a:t> </a:t>
            </a:r>
            <a:r>
              <a:rPr lang="sv-SE" baseline="0" err="1" smtClean="0"/>
              <a:t>values</a:t>
            </a:r>
            <a:r>
              <a:rPr lang="sv-SE" baseline="0" smtClean="0"/>
              <a:t>; </a:t>
            </a:r>
            <a:r>
              <a:rPr lang="sv-SE" baseline="0" err="1" smtClean="0"/>
              <a:t>thus</a:t>
            </a:r>
            <a:r>
              <a:rPr lang="sv-SE" baseline="0" smtClean="0"/>
              <a:t>, </a:t>
            </a:r>
            <a:r>
              <a:rPr lang="sv-SE" baseline="0"/>
              <a:t>data calibration is necessary. Thereafter, data are projected to 2030 values. To illustrate, the projected population in Kenya in 2030 </a:t>
            </a:r>
            <a:r>
              <a:rPr lang="sv-SE" baseline="0" err="1"/>
              <a:t>according</a:t>
            </a:r>
            <a:r>
              <a:rPr lang="sv-SE" baseline="0"/>
              <a:t> </a:t>
            </a:r>
            <a:r>
              <a:rPr lang="sv-SE" baseline="0" smtClean="0"/>
              <a:t>to the United Nations Population </a:t>
            </a:r>
            <a:r>
              <a:rPr lang="sv-SE" baseline="0"/>
              <a:t>D</a:t>
            </a:r>
            <a:r>
              <a:rPr lang="sv-SE" baseline="0" smtClean="0"/>
              <a:t>ivision </a:t>
            </a:r>
            <a:r>
              <a:rPr lang="sv-SE" baseline="0"/>
              <a:t>reaches 65 million people. The sum of the projected population of all GIS cells should match this number.</a:t>
            </a:r>
          </a:p>
          <a:p>
            <a:endParaRPr lang="sv-SE" baseline="0"/>
          </a:p>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a:p>
        </p:txBody>
      </p:sp>
    </p:spTree>
    <p:extLst>
      <p:ext uri="{BB962C8B-B14F-4D97-AF65-F5344CB8AC3E}">
        <p14:creationId xmlns:p14="http://schemas.microsoft.com/office/powerpoint/2010/main" val="129891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smtClean="0"/>
              <a:t>National </a:t>
            </a:r>
            <a:r>
              <a:rPr lang="sv-SE" baseline="0"/>
              <a:t>documents and plans for the power </a:t>
            </a:r>
            <a:r>
              <a:rPr lang="sv-SE" baseline="0" err="1"/>
              <a:t>sector</a:t>
            </a:r>
            <a:r>
              <a:rPr lang="sv-SE" baseline="0"/>
              <a:t> </a:t>
            </a:r>
            <a:r>
              <a:rPr lang="sv-SE" baseline="0" err="1" smtClean="0"/>
              <a:t>can</a:t>
            </a:r>
            <a:r>
              <a:rPr lang="sv-SE" baseline="0" smtClean="0"/>
              <a:t> </a:t>
            </a:r>
            <a:r>
              <a:rPr lang="sv-SE" baseline="0" err="1" smtClean="0"/>
              <a:t>provide</a:t>
            </a:r>
            <a:r>
              <a:rPr lang="sv-SE" baseline="0" smtClean="0"/>
              <a:t> country-</a:t>
            </a:r>
            <a:r>
              <a:rPr lang="sv-SE" baseline="0" err="1" smtClean="0"/>
              <a:t>specific</a:t>
            </a:r>
            <a:r>
              <a:rPr lang="sv-SE" baseline="0" smtClean="0"/>
              <a:t> </a:t>
            </a:r>
            <a:r>
              <a:rPr lang="sv-SE" baseline="0"/>
              <a:t>electricity consumption levels. </a:t>
            </a:r>
          </a:p>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13</a:t>
            </a:fld>
            <a:endParaRPr lang="en-GB"/>
          </a:p>
        </p:txBody>
      </p:sp>
    </p:spTree>
    <p:extLst>
      <p:ext uri="{BB962C8B-B14F-4D97-AF65-F5344CB8AC3E}">
        <p14:creationId xmlns:p14="http://schemas.microsoft.com/office/powerpoint/2010/main" val="353078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An</a:t>
            </a:r>
            <a:r>
              <a:rPr lang="sv-SE" baseline="0"/>
              <a:t> important step is the identification of the </a:t>
            </a:r>
            <a:r>
              <a:rPr lang="sv-SE" baseline="0" err="1" smtClean="0"/>
              <a:t>current</a:t>
            </a:r>
            <a:r>
              <a:rPr lang="sv-SE" baseline="0" smtClean="0"/>
              <a:t> population </a:t>
            </a:r>
            <a:r>
              <a:rPr lang="sv-SE" baseline="0" err="1" smtClean="0"/>
              <a:t>with</a:t>
            </a:r>
            <a:r>
              <a:rPr lang="sv-SE" baseline="0" smtClean="0"/>
              <a:t> electricity on </a:t>
            </a:r>
            <a:r>
              <a:rPr lang="sv-SE" baseline="0"/>
              <a:t>a spatial basis. </a:t>
            </a:r>
            <a:r>
              <a:rPr lang="sv-SE" baseline="0" err="1" smtClean="0"/>
              <a:t>Several</a:t>
            </a:r>
            <a:r>
              <a:rPr lang="sv-SE" baseline="0" smtClean="0"/>
              <a:t> </a:t>
            </a:r>
            <a:r>
              <a:rPr lang="sv-SE" baseline="0" err="1"/>
              <a:t>datasets</a:t>
            </a:r>
            <a:r>
              <a:rPr lang="sv-SE" baseline="0"/>
              <a:t> </a:t>
            </a:r>
            <a:r>
              <a:rPr lang="sv-SE" baseline="0" smtClean="0"/>
              <a:t>are used to </a:t>
            </a:r>
            <a:r>
              <a:rPr lang="sv-SE" baseline="0"/>
              <a:t>calibrate a spatial </a:t>
            </a:r>
            <a:r>
              <a:rPr lang="sv-SE" baseline="0" err="1"/>
              <a:t>electrification</a:t>
            </a:r>
            <a:r>
              <a:rPr lang="sv-SE" baseline="0"/>
              <a:t> </a:t>
            </a:r>
            <a:r>
              <a:rPr lang="sv-SE" baseline="0" err="1" smtClean="0"/>
              <a:t>model</a:t>
            </a:r>
            <a:r>
              <a:rPr lang="sv-SE" baseline="0" smtClean="0"/>
              <a:t>, </a:t>
            </a:r>
            <a:r>
              <a:rPr lang="sv-SE" baseline="0" err="1" smtClean="0"/>
              <a:t>including</a:t>
            </a:r>
            <a:r>
              <a:rPr lang="sv-SE" baseline="0" smtClean="0"/>
              <a:t> </a:t>
            </a:r>
            <a:r>
              <a:rPr lang="sv-SE" baseline="0" err="1" smtClean="0"/>
              <a:t>nighttime</a:t>
            </a:r>
            <a:r>
              <a:rPr lang="sv-SE" baseline="0" smtClean="0"/>
              <a:t> </a:t>
            </a:r>
            <a:r>
              <a:rPr lang="sv-SE" baseline="0"/>
              <a:t>lights, </a:t>
            </a:r>
            <a:r>
              <a:rPr lang="sv-SE" baseline="0" err="1"/>
              <a:t>tranmission</a:t>
            </a:r>
            <a:r>
              <a:rPr lang="sv-SE" baseline="0"/>
              <a:t> </a:t>
            </a:r>
            <a:r>
              <a:rPr lang="sv-SE" baseline="0" err="1" smtClean="0"/>
              <a:t>networks</a:t>
            </a:r>
            <a:r>
              <a:rPr lang="sv-SE" baseline="0" smtClean="0"/>
              <a:t> </a:t>
            </a:r>
            <a:r>
              <a:rPr lang="sv-SE" baseline="0"/>
              <a:t>as well as road </a:t>
            </a:r>
            <a:r>
              <a:rPr lang="sv-SE" baseline="0" err="1" smtClean="0"/>
              <a:t>networks</a:t>
            </a:r>
            <a:r>
              <a:rPr lang="sv-SE" baseline="0" smtClean="0"/>
              <a:t>.</a:t>
            </a:r>
            <a:endParaRPr lang="sv-SE" baseline="0"/>
          </a:p>
        </p:txBody>
      </p:sp>
      <p:sp>
        <p:nvSpPr>
          <p:cNvPr id="4" name="Slide Number Placeholder 3"/>
          <p:cNvSpPr>
            <a:spLocks noGrp="1"/>
          </p:cNvSpPr>
          <p:nvPr>
            <p:ph type="sldNum" sz="quarter" idx="10"/>
          </p:nvPr>
        </p:nvSpPr>
        <p:spPr/>
        <p:txBody>
          <a:bodyPr/>
          <a:lstStyle/>
          <a:p>
            <a:fld id="{F4ADF510-92B0-49DE-9C99-E21626351E91}" type="slidenum">
              <a:rPr lang="en-GB" smtClean="0"/>
              <a:t>14</a:t>
            </a:fld>
            <a:endParaRPr lang="en-GB"/>
          </a:p>
        </p:txBody>
      </p:sp>
    </p:spTree>
    <p:extLst>
      <p:ext uri="{BB962C8B-B14F-4D97-AF65-F5344CB8AC3E}">
        <p14:creationId xmlns:p14="http://schemas.microsoft.com/office/powerpoint/2010/main" val="53060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The</a:t>
            </a:r>
            <a:r>
              <a:rPr lang="sv-SE" baseline="0"/>
              <a:t> next step of the </a:t>
            </a:r>
            <a:r>
              <a:rPr lang="sv-SE" baseline="0" err="1"/>
              <a:t>analysis</a:t>
            </a:r>
            <a:r>
              <a:rPr lang="sv-SE" baseline="0"/>
              <a:t> </a:t>
            </a:r>
            <a:r>
              <a:rPr lang="sv-SE" baseline="0" err="1" smtClean="0"/>
              <a:t>entails</a:t>
            </a:r>
            <a:r>
              <a:rPr lang="sv-SE" baseline="0" smtClean="0"/>
              <a:t> </a:t>
            </a:r>
            <a:r>
              <a:rPr lang="sv-SE" baseline="0" err="1" smtClean="0"/>
              <a:t>collecting</a:t>
            </a:r>
            <a:r>
              <a:rPr lang="sv-SE" baseline="0" smtClean="0"/>
              <a:t> country-</a:t>
            </a:r>
            <a:r>
              <a:rPr lang="sv-SE" baseline="0" err="1" smtClean="0"/>
              <a:t>specific</a:t>
            </a:r>
            <a:r>
              <a:rPr lang="sv-SE" baseline="0" smtClean="0"/>
              <a:t> </a:t>
            </a:r>
            <a:r>
              <a:rPr lang="sv-SE" baseline="0"/>
              <a:t>data related to </a:t>
            </a:r>
            <a:r>
              <a:rPr lang="sv-SE" baseline="0" err="1"/>
              <a:t>cost</a:t>
            </a:r>
            <a:r>
              <a:rPr lang="sv-SE" baseline="0"/>
              <a:t> </a:t>
            </a:r>
            <a:r>
              <a:rPr lang="sv-SE" baseline="0" smtClean="0"/>
              <a:t>elements, </a:t>
            </a:r>
            <a:r>
              <a:rPr lang="sv-SE" baseline="0"/>
              <a:t>since these are important determinants </a:t>
            </a:r>
            <a:r>
              <a:rPr lang="sv-SE" baseline="0" smtClean="0"/>
              <a:t>of </a:t>
            </a:r>
            <a:r>
              <a:rPr lang="sv-SE" baseline="0"/>
              <a:t>electrification planning.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15</a:t>
            </a:fld>
            <a:endParaRPr lang="en-GB"/>
          </a:p>
        </p:txBody>
      </p:sp>
    </p:spTree>
    <p:extLst>
      <p:ext uri="{BB962C8B-B14F-4D97-AF65-F5344CB8AC3E}">
        <p14:creationId xmlns:p14="http://schemas.microsoft.com/office/powerpoint/2010/main" val="225570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smtClean="0"/>
              <a:t>National </a:t>
            </a:r>
            <a:r>
              <a:rPr lang="sv-SE" baseline="0"/>
              <a:t>documents and plans for the power </a:t>
            </a:r>
            <a:r>
              <a:rPr lang="sv-SE" baseline="0" err="1"/>
              <a:t>sector</a:t>
            </a:r>
            <a:r>
              <a:rPr lang="sv-SE" baseline="0"/>
              <a:t> </a:t>
            </a:r>
            <a:r>
              <a:rPr lang="sv-SE" baseline="0" err="1" smtClean="0"/>
              <a:t>provide</a:t>
            </a:r>
            <a:r>
              <a:rPr lang="sv-SE" baseline="0" smtClean="0"/>
              <a:t> country-</a:t>
            </a:r>
            <a:r>
              <a:rPr lang="sv-SE" baseline="0" err="1" smtClean="0"/>
              <a:t>specific</a:t>
            </a:r>
            <a:r>
              <a:rPr lang="sv-SE" baseline="0" smtClean="0"/>
              <a:t> </a:t>
            </a:r>
            <a:r>
              <a:rPr lang="sv-SE" baseline="0"/>
              <a:t>cost figures. </a:t>
            </a:r>
            <a:r>
              <a:rPr lang="sv-SE" baseline="0" smtClean="0"/>
              <a:t>If </a:t>
            </a:r>
            <a:r>
              <a:rPr lang="sv-SE" baseline="0" err="1" smtClean="0"/>
              <a:t>such</a:t>
            </a:r>
            <a:r>
              <a:rPr lang="sv-SE" baseline="0" smtClean="0"/>
              <a:t> </a:t>
            </a:r>
            <a:r>
              <a:rPr lang="sv-SE" baseline="0"/>
              <a:t>data are not available, </a:t>
            </a:r>
            <a:r>
              <a:rPr lang="sv-SE" baseline="0" err="1" smtClean="0"/>
              <a:t>well-referenced</a:t>
            </a:r>
            <a:r>
              <a:rPr lang="sv-SE" baseline="0" smtClean="0"/>
              <a:t> </a:t>
            </a:r>
            <a:r>
              <a:rPr lang="sv-SE" baseline="0" err="1"/>
              <a:t>generic</a:t>
            </a:r>
            <a:r>
              <a:rPr lang="sv-SE" baseline="0"/>
              <a:t> </a:t>
            </a:r>
            <a:r>
              <a:rPr lang="sv-SE" baseline="0" err="1" smtClean="0"/>
              <a:t>values</a:t>
            </a:r>
            <a:r>
              <a:rPr lang="sv-SE" baseline="0" smtClean="0"/>
              <a:t> </a:t>
            </a:r>
            <a:r>
              <a:rPr lang="sv-SE" baseline="0" err="1" smtClean="0"/>
              <a:t>can</a:t>
            </a:r>
            <a:r>
              <a:rPr lang="sv-SE" baseline="0" smtClean="0"/>
              <a:t> be </a:t>
            </a:r>
            <a:r>
              <a:rPr lang="sv-SE" baseline="0"/>
              <a:t>obtained from reliable international sources such as </a:t>
            </a:r>
            <a:r>
              <a:rPr lang="sv-SE" baseline="0" smtClean="0"/>
              <a:t>the International </a:t>
            </a:r>
            <a:r>
              <a:rPr lang="sv-SE" baseline="0" err="1" smtClean="0"/>
              <a:t>Renewable</a:t>
            </a:r>
            <a:r>
              <a:rPr lang="sv-SE" baseline="0" smtClean="0"/>
              <a:t> Energy Agency (IRENA), the Energy </a:t>
            </a:r>
            <a:r>
              <a:rPr lang="sv-SE" baseline="0" err="1" smtClean="0"/>
              <a:t>Sector</a:t>
            </a:r>
            <a:r>
              <a:rPr lang="sv-SE" baseline="0" smtClean="0"/>
              <a:t> Management </a:t>
            </a:r>
            <a:r>
              <a:rPr lang="sv-SE" baseline="0" err="1" smtClean="0"/>
              <a:t>Assistance</a:t>
            </a:r>
            <a:r>
              <a:rPr lang="sv-SE" baseline="0" smtClean="0"/>
              <a:t> Program (ESMAP), </a:t>
            </a:r>
            <a:r>
              <a:rPr lang="sv-SE" baseline="0" smtClean="0"/>
              <a:t>the International Energy Agency </a:t>
            </a:r>
            <a:r>
              <a:rPr lang="sv-SE" baseline="0" smtClean="0"/>
              <a:t>and the Energy Information Administration.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16</a:t>
            </a:fld>
            <a:endParaRPr lang="en-GB"/>
          </a:p>
        </p:txBody>
      </p:sp>
    </p:spTree>
    <p:extLst>
      <p:ext uri="{BB962C8B-B14F-4D97-AF65-F5344CB8AC3E}">
        <p14:creationId xmlns:p14="http://schemas.microsoft.com/office/powerpoint/2010/main" val="271814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In this </a:t>
            </a:r>
            <a:r>
              <a:rPr lang="sv-SE" smtClean="0"/>
              <a:t>step, </a:t>
            </a:r>
            <a:r>
              <a:rPr lang="sv-SE"/>
              <a:t>the costs for all different electrification</a:t>
            </a:r>
            <a:r>
              <a:rPr lang="sv-SE" baseline="0"/>
              <a:t> technologies are calculated for all settlements.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17</a:t>
            </a:fld>
            <a:endParaRPr lang="en-GB"/>
          </a:p>
        </p:txBody>
      </p:sp>
    </p:spTree>
    <p:extLst>
      <p:ext uri="{BB962C8B-B14F-4D97-AF65-F5344CB8AC3E}">
        <p14:creationId xmlns:p14="http://schemas.microsoft.com/office/powerpoint/2010/main" val="351614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a:t>Based on the characteristics of each location, the model calculates the LCOE for each technology for various demand levels.</a:t>
            </a:r>
          </a:p>
        </p:txBody>
      </p:sp>
      <p:sp>
        <p:nvSpPr>
          <p:cNvPr id="4" name="Slide Number Placeholder 3"/>
          <p:cNvSpPr>
            <a:spLocks noGrp="1"/>
          </p:cNvSpPr>
          <p:nvPr>
            <p:ph type="sldNum" sz="quarter" idx="10"/>
          </p:nvPr>
        </p:nvSpPr>
        <p:spPr/>
        <p:txBody>
          <a:bodyPr/>
          <a:lstStyle/>
          <a:p>
            <a:fld id="{F4ADF510-92B0-49DE-9C99-E21626351E91}" type="slidenum">
              <a:rPr lang="en-GB" smtClean="0"/>
              <a:t>18</a:t>
            </a:fld>
            <a:endParaRPr lang="en-GB"/>
          </a:p>
        </p:txBody>
      </p:sp>
    </p:spTree>
    <p:extLst>
      <p:ext uri="{BB962C8B-B14F-4D97-AF65-F5344CB8AC3E}">
        <p14:creationId xmlns:p14="http://schemas.microsoft.com/office/powerpoint/2010/main" val="3656043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956" rtl="0" eaLnBrk="1" fontAlgn="auto" latinLnBrk="0" hangingPunct="1">
              <a:lnSpc>
                <a:spcPct val="100000"/>
              </a:lnSpc>
              <a:spcBef>
                <a:spcPts val="0"/>
              </a:spcBef>
              <a:spcAft>
                <a:spcPts val="0"/>
              </a:spcAft>
              <a:buClrTx/>
              <a:buSzTx/>
              <a:buFontTx/>
              <a:buNone/>
              <a:tabLst/>
              <a:defRPr/>
            </a:pPr>
            <a:r>
              <a:rPr lang="sv-SE"/>
              <a:t>A</a:t>
            </a:r>
            <a:r>
              <a:rPr lang="sv-SE" baseline="0"/>
              <a:t> decision algorithm is ready to run as soon as we have obtained all the necessary data. Based on the characteristics of each location, the algorithm decides whether a grid extension is the most viable solution to provide electricity to unserved populations or an </a:t>
            </a:r>
            <a:r>
              <a:rPr lang="sv-SE" baseline="0" smtClean="0"/>
              <a:t>off-</a:t>
            </a:r>
            <a:r>
              <a:rPr lang="sv-SE" baseline="0" err="1" smtClean="0"/>
              <a:t>grid</a:t>
            </a:r>
            <a:r>
              <a:rPr lang="sv-SE" baseline="0" smtClean="0"/>
              <a:t> </a:t>
            </a:r>
            <a:r>
              <a:rPr lang="sv-SE" baseline="0"/>
              <a:t>solution </a:t>
            </a:r>
            <a:r>
              <a:rPr lang="sv-SE" baseline="0" err="1" smtClean="0"/>
              <a:t>would</a:t>
            </a:r>
            <a:r>
              <a:rPr lang="sv-SE" baseline="0" smtClean="0"/>
              <a:t> be </a:t>
            </a:r>
            <a:r>
              <a:rPr lang="sv-SE" baseline="0" err="1" smtClean="0"/>
              <a:t>preferable</a:t>
            </a:r>
            <a:r>
              <a:rPr lang="sv-SE" baseline="0" smtClean="0"/>
              <a:t>. </a:t>
            </a:r>
            <a:r>
              <a:rPr lang="sv-SE" baseline="0"/>
              <a:t>New connections per technology are identified as well as the required additional capacity and investments to reach full access to electricity. </a:t>
            </a:r>
            <a:endParaRPr lang="en-GB"/>
          </a:p>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19</a:t>
            </a:fld>
            <a:endParaRPr lang="en-GB"/>
          </a:p>
        </p:txBody>
      </p:sp>
    </p:spTree>
    <p:extLst>
      <p:ext uri="{BB962C8B-B14F-4D97-AF65-F5344CB8AC3E}">
        <p14:creationId xmlns:p14="http://schemas.microsoft.com/office/powerpoint/2010/main" val="529192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In this </a:t>
            </a:r>
            <a:r>
              <a:rPr lang="sv-SE" smtClean="0"/>
              <a:t>step, </a:t>
            </a:r>
            <a:r>
              <a:rPr lang="sv-SE"/>
              <a:t>all different electrification</a:t>
            </a:r>
            <a:r>
              <a:rPr lang="sv-SE" baseline="0"/>
              <a:t> technologies are </a:t>
            </a:r>
            <a:r>
              <a:rPr lang="sv-SE" baseline="0" err="1"/>
              <a:t>compared</a:t>
            </a:r>
            <a:r>
              <a:rPr lang="sv-SE" baseline="0"/>
              <a:t> </a:t>
            </a:r>
            <a:r>
              <a:rPr lang="sv-SE" baseline="0" smtClean="0"/>
              <a:t>(</a:t>
            </a:r>
            <a:r>
              <a:rPr lang="sv-SE" baseline="0" err="1" smtClean="0"/>
              <a:t>seven</a:t>
            </a:r>
            <a:r>
              <a:rPr lang="sv-SE" baseline="0" smtClean="0"/>
              <a:t> </a:t>
            </a:r>
            <a:r>
              <a:rPr lang="sv-SE" baseline="0"/>
              <a:t>in </a:t>
            </a:r>
            <a:r>
              <a:rPr lang="sv-SE" baseline="0" err="1"/>
              <a:t>number</a:t>
            </a:r>
            <a:r>
              <a:rPr lang="sv-SE" baseline="0" smtClean="0"/>
              <a:t>). The </a:t>
            </a:r>
            <a:r>
              <a:rPr lang="sv-SE" baseline="0"/>
              <a:t>model decides the </a:t>
            </a:r>
            <a:r>
              <a:rPr lang="sv-SE" baseline="0" err="1" smtClean="0"/>
              <a:t>least-cost</a:t>
            </a:r>
            <a:r>
              <a:rPr lang="sv-SE" baseline="0" smtClean="0"/>
              <a:t> </a:t>
            </a:r>
            <a:r>
              <a:rPr lang="sv-SE" baseline="0"/>
              <a:t>one for each location. New connections per technology are identified as well as the required additional capacity and investments to reach full access to electricity.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20</a:t>
            </a:fld>
            <a:endParaRPr lang="en-GB"/>
          </a:p>
        </p:txBody>
      </p:sp>
    </p:spTree>
    <p:extLst>
      <p:ext uri="{BB962C8B-B14F-4D97-AF65-F5344CB8AC3E}">
        <p14:creationId xmlns:p14="http://schemas.microsoft.com/office/powerpoint/2010/main" val="401349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To carry out </a:t>
            </a:r>
            <a:r>
              <a:rPr lang="en-US" sz="1200" smtClean="0"/>
              <a:t>an </a:t>
            </a:r>
            <a:r>
              <a:rPr lang="en-US" sz="1200"/>
              <a:t>electrification analysis, KTH Division of Energy Systems Analysis</a:t>
            </a:r>
            <a:r>
              <a:rPr lang="en-US" sz="1200" baseline="0"/>
              <a:t> in collaboration with </a:t>
            </a:r>
            <a:r>
              <a:rPr lang="en-US" sz="1200" baseline="0" smtClean="0"/>
              <a:t>the United Nations Department of Economic and Social Affairs and </a:t>
            </a:r>
            <a:r>
              <a:rPr lang="en-US" sz="1200" baseline="0"/>
              <a:t>other partners </a:t>
            </a:r>
            <a:r>
              <a:rPr lang="en-US" sz="1200" baseline="0" smtClean="0"/>
              <a:t>developed </a:t>
            </a:r>
            <a:r>
              <a:rPr lang="en-US" sz="1200" baseline="0"/>
              <a:t>a</a:t>
            </a:r>
            <a:r>
              <a:rPr lang="en-US" sz="1200"/>
              <a:t> </a:t>
            </a:r>
            <a:r>
              <a:rPr lang="en-US" sz="1200" smtClean="0"/>
              <a:t>transferable electrification</a:t>
            </a:r>
            <a:r>
              <a:rPr lang="en-US" sz="1200" baseline="0" smtClean="0"/>
              <a:t> </a:t>
            </a:r>
            <a:r>
              <a:rPr lang="en-US" sz="1200" baseline="0" smtClean="0"/>
              <a:t>t</a:t>
            </a:r>
            <a:r>
              <a:rPr lang="en-US" sz="1200" smtClean="0"/>
              <a:t>ool</a:t>
            </a:r>
            <a:r>
              <a:rPr lang="en-US" sz="1200" baseline="0" smtClean="0"/>
              <a:t> </a:t>
            </a:r>
            <a:r>
              <a:rPr lang="en-US" sz="1200" baseline="0" smtClean="0"/>
              <a:t>called ONSSET</a:t>
            </a:r>
            <a:r>
              <a:rPr lang="en-US" sz="1200" baseline="0"/>
              <a:t>.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a:t>
            </a:fld>
            <a:endParaRPr lang="en-GB"/>
          </a:p>
        </p:txBody>
      </p:sp>
    </p:spTree>
    <p:extLst>
      <p:ext uri="{BB962C8B-B14F-4D97-AF65-F5344CB8AC3E}">
        <p14:creationId xmlns:p14="http://schemas.microsoft.com/office/powerpoint/2010/main" val="1763822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The</a:t>
            </a:r>
            <a:r>
              <a:rPr lang="sv-SE" baseline="0"/>
              <a:t> last and very important step of the electrification analysis is the visualization of the results. These should be represented in an </a:t>
            </a:r>
            <a:r>
              <a:rPr lang="sv-SE" baseline="0" err="1" smtClean="0"/>
              <a:t>easy</a:t>
            </a:r>
            <a:r>
              <a:rPr lang="sv-SE" baseline="0"/>
              <a:t>-</a:t>
            </a:r>
            <a:r>
              <a:rPr lang="sv-SE" baseline="0" smtClean="0"/>
              <a:t>to-</a:t>
            </a:r>
            <a:r>
              <a:rPr lang="sv-SE" baseline="0" err="1" smtClean="0"/>
              <a:t>grasp</a:t>
            </a:r>
            <a:r>
              <a:rPr lang="sv-SE" baseline="0" smtClean="0"/>
              <a:t> </a:t>
            </a:r>
            <a:r>
              <a:rPr lang="sv-SE" baseline="0"/>
              <a:t>and informative way. There are different tools to visualize the results. One can use an extension of Microsoft Excel called Power </a:t>
            </a:r>
            <a:r>
              <a:rPr lang="sv-SE" baseline="0" err="1" smtClean="0"/>
              <a:t>Map</a:t>
            </a:r>
            <a:r>
              <a:rPr lang="sv-SE" baseline="0" smtClean="0"/>
              <a:t>, </a:t>
            </a:r>
            <a:r>
              <a:rPr lang="sv-SE" baseline="0"/>
              <a:t>3D </a:t>
            </a:r>
            <a:r>
              <a:rPr lang="sv-SE" baseline="0" err="1" smtClean="0"/>
              <a:t>maps</a:t>
            </a:r>
            <a:r>
              <a:rPr lang="sv-SE" baseline="0" smtClean="0"/>
              <a:t> </a:t>
            </a:r>
            <a:r>
              <a:rPr lang="sv-SE" baseline="0"/>
              <a:t>or </a:t>
            </a:r>
            <a:r>
              <a:rPr lang="sv-SE" baseline="0" smtClean="0"/>
              <a:t>GIS </a:t>
            </a:r>
            <a:r>
              <a:rPr lang="sv-SE" baseline="0"/>
              <a:t>software. </a:t>
            </a:r>
            <a:endParaRPr lang="sv-SE" baseline="0" smtClean="0"/>
          </a:p>
          <a:p>
            <a:endParaRPr lang="sv-SE" baseline="0" smtClean="0"/>
          </a:p>
          <a:p>
            <a:r>
              <a:rPr lang="sv-SE" baseline="0" smtClean="0"/>
              <a:t>We will look at an </a:t>
            </a:r>
            <a:r>
              <a:rPr lang="sv-SE" baseline="0" err="1" smtClean="0"/>
              <a:t>easy</a:t>
            </a:r>
            <a:r>
              <a:rPr lang="sv-SE" baseline="0" smtClean="0"/>
              <a:t> </a:t>
            </a:r>
            <a:r>
              <a:rPr lang="sv-SE" baseline="0" err="1" smtClean="0"/>
              <a:t>way</a:t>
            </a:r>
            <a:r>
              <a:rPr lang="sv-SE" baseline="0" smtClean="0"/>
              <a:t> to </a:t>
            </a:r>
            <a:r>
              <a:rPr lang="sv-SE" baseline="0" err="1" smtClean="0"/>
              <a:t>create</a:t>
            </a:r>
            <a:r>
              <a:rPr lang="sv-SE" baseline="0" smtClean="0"/>
              <a:t> </a:t>
            </a:r>
            <a:r>
              <a:rPr lang="sv-SE" baseline="0" err="1" smtClean="0"/>
              <a:t>maps</a:t>
            </a:r>
            <a:r>
              <a:rPr lang="sv-SE" baseline="0" smtClean="0"/>
              <a:t> </a:t>
            </a:r>
            <a:r>
              <a:rPr lang="sv-SE" baseline="0" smtClean="0"/>
              <a:t>in </a:t>
            </a:r>
            <a:r>
              <a:rPr lang="sv-SE" baseline="0" smtClean="0"/>
              <a:t>Excel Power Map for </a:t>
            </a:r>
            <a:r>
              <a:rPr lang="sv-SE" baseline="0" err="1" smtClean="0"/>
              <a:t>quick</a:t>
            </a:r>
            <a:r>
              <a:rPr lang="sv-SE" baseline="0" smtClean="0"/>
              <a:t> </a:t>
            </a:r>
            <a:r>
              <a:rPr lang="sv-SE" baseline="0" err="1" smtClean="0"/>
              <a:t>visualization</a:t>
            </a:r>
            <a:r>
              <a:rPr lang="sv-SE" baseline="0" smtClean="0"/>
              <a:t>.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21</a:t>
            </a:fld>
            <a:endParaRPr lang="en-GB"/>
          </a:p>
        </p:txBody>
      </p:sp>
    </p:spTree>
    <p:extLst>
      <p:ext uri="{BB962C8B-B14F-4D97-AF65-F5344CB8AC3E}">
        <p14:creationId xmlns:p14="http://schemas.microsoft.com/office/powerpoint/2010/main" val="3379117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left </a:t>
            </a:r>
            <a:r>
              <a:rPr lang="sv-SE" dirty="0" smtClean="0"/>
              <a:t>side </a:t>
            </a:r>
            <a:r>
              <a:rPr lang="sv-SE" dirty="0"/>
              <a:t>represents the </a:t>
            </a:r>
            <a:r>
              <a:rPr lang="sv-SE" b="1" dirty="0" smtClean="0"/>
              <a:t>country-specific </a:t>
            </a:r>
            <a:r>
              <a:rPr lang="sv-SE" b="1" dirty="0"/>
              <a:t>surface of </a:t>
            </a:r>
            <a:r>
              <a:rPr lang="sv-SE" b="1" dirty="0" smtClean="0"/>
              <a:t>least-cost </a:t>
            </a:r>
            <a:r>
              <a:rPr lang="sv-SE" b="1" dirty="0"/>
              <a:t>electrification</a:t>
            </a:r>
            <a:r>
              <a:rPr lang="sv-SE" b="1" baseline="0" dirty="0"/>
              <a:t> options </a:t>
            </a:r>
            <a:r>
              <a:rPr lang="sv-SE" baseline="0" dirty="0"/>
              <a:t>for Nigeria as a function of population density and </a:t>
            </a:r>
            <a:r>
              <a:rPr lang="sv-SE" baseline="0" dirty="0" smtClean="0"/>
              <a:t>settlement </a:t>
            </a:r>
            <a:r>
              <a:rPr lang="sv-SE" baseline="0" dirty="0"/>
              <a:t>distance from the transmission grid. </a:t>
            </a:r>
            <a:r>
              <a:rPr lang="sv-SE" baseline="0" dirty="0" smtClean="0"/>
              <a:t>A </a:t>
            </a:r>
            <a:r>
              <a:rPr lang="sv-SE" baseline="0" dirty="0"/>
              <a:t>green </a:t>
            </a:r>
            <a:r>
              <a:rPr lang="sv-SE" baseline="0" dirty="0" smtClean="0"/>
              <a:t>colour represents mini-grids</a:t>
            </a:r>
            <a:r>
              <a:rPr lang="sv-SE" baseline="0" dirty="0"/>
              <a:t>, </a:t>
            </a:r>
            <a:r>
              <a:rPr lang="sv-SE" baseline="0" dirty="0" smtClean="0"/>
              <a:t>purple indicates </a:t>
            </a:r>
            <a:r>
              <a:rPr lang="sv-SE" baseline="0" dirty="0" smtClean="0"/>
              <a:t>standalone </a:t>
            </a:r>
            <a:r>
              <a:rPr lang="sv-SE" baseline="0" dirty="0"/>
              <a:t>systems and light blue </a:t>
            </a:r>
            <a:r>
              <a:rPr lang="sv-SE" baseline="0" dirty="0" smtClean="0"/>
              <a:t>shows grid </a:t>
            </a:r>
            <a:r>
              <a:rPr lang="sv-SE" baseline="0" dirty="0"/>
              <a:t>connections. For high population </a:t>
            </a:r>
            <a:r>
              <a:rPr lang="sv-SE" baseline="0" dirty="0" smtClean="0"/>
              <a:t>density </a:t>
            </a:r>
            <a:r>
              <a:rPr lang="sv-SE" baseline="0" dirty="0"/>
              <a:t>close to the </a:t>
            </a:r>
            <a:r>
              <a:rPr lang="sv-SE" baseline="0" dirty="0" smtClean="0"/>
              <a:t>grid, </a:t>
            </a:r>
            <a:r>
              <a:rPr lang="sv-SE" baseline="0" dirty="0"/>
              <a:t>the favourable solution is connection to the main grid. </a:t>
            </a:r>
          </a:p>
          <a:p>
            <a:endParaRPr lang="sv-SE" baseline="0" dirty="0"/>
          </a:p>
          <a:p>
            <a:r>
              <a:rPr lang="sv-SE" baseline="0" dirty="0"/>
              <a:t>As the distance from the grid increases, we get more </a:t>
            </a:r>
            <a:r>
              <a:rPr lang="sv-SE" baseline="0" dirty="0" smtClean="0"/>
              <a:t>mini-grid </a:t>
            </a:r>
            <a:r>
              <a:rPr lang="sv-SE" baseline="0" dirty="0"/>
              <a:t>solutions in the system. In remote areas with low population density, </a:t>
            </a:r>
            <a:r>
              <a:rPr lang="sv-SE" baseline="0" dirty="0" smtClean="0"/>
              <a:t>standalone </a:t>
            </a:r>
            <a:r>
              <a:rPr lang="sv-SE" baseline="0" dirty="0"/>
              <a:t>systems penetrate. This surface is applied throughout the entire country and shown graphically in the map on the right hand side. While a map representation is essential for communicating results in an easily absorbed manner, detailed information is missing. </a:t>
            </a:r>
            <a:r>
              <a:rPr lang="sv-SE" baseline="0" dirty="0" smtClean="0"/>
              <a:t>Results should be summarized </a:t>
            </a:r>
            <a:r>
              <a:rPr lang="sv-SE" baseline="0" dirty="0"/>
              <a:t>in tables.  </a:t>
            </a:r>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22</a:t>
            </a:fld>
            <a:endParaRPr lang="en-GB" dirty="0"/>
          </a:p>
        </p:txBody>
      </p:sp>
    </p:spTree>
    <p:extLst>
      <p:ext uri="{BB962C8B-B14F-4D97-AF65-F5344CB8AC3E}">
        <p14:creationId xmlns:p14="http://schemas.microsoft.com/office/powerpoint/2010/main" val="667549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This table</a:t>
            </a:r>
            <a:r>
              <a:rPr lang="sv-SE" baseline="0" dirty="0" smtClean="0"/>
              <a:t> presents </a:t>
            </a:r>
            <a:r>
              <a:rPr lang="sv-SE" baseline="0" dirty="0"/>
              <a:t>the penetration of the main electrification technologies in terms of new connections, power capacity and electricity generation. </a:t>
            </a:r>
            <a:r>
              <a:rPr lang="en-US" sz="1300" dirty="0"/>
              <a:t>For about </a:t>
            </a:r>
            <a:r>
              <a:rPr lang="en-US" sz="1300" dirty="0" smtClean="0"/>
              <a:t>85</a:t>
            </a:r>
            <a:r>
              <a:rPr lang="en-US" sz="1300" baseline="0" dirty="0" smtClean="0"/>
              <a:t> per cent</a:t>
            </a:r>
            <a:r>
              <a:rPr lang="en-US" sz="1300" dirty="0" smtClean="0"/>
              <a:t> </a:t>
            </a:r>
            <a:r>
              <a:rPr lang="en-US" sz="1300" dirty="0"/>
              <a:t>of the newly electrified population, the connection to the main grid constitutes the most economical solution. </a:t>
            </a:r>
            <a:r>
              <a:rPr lang="en-US" sz="1300" dirty="0" smtClean="0"/>
              <a:t>Mini-grids </a:t>
            </a:r>
            <a:r>
              <a:rPr lang="en-US" sz="1300" dirty="0"/>
              <a:t>and </a:t>
            </a:r>
            <a:r>
              <a:rPr lang="en-US" sz="1300" dirty="0" smtClean="0"/>
              <a:t>standalone </a:t>
            </a:r>
            <a:r>
              <a:rPr lang="en-US" sz="1300" dirty="0"/>
              <a:t>systems with a </a:t>
            </a:r>
            <a:r>
              <a:rPr lang="en-US" sz="1300" dirty="0" smtClean="0"/>
              <a:t>15</a:t>
            </a:r>
            <a:r>
              <a:rPr lang="en-US" sz="1300" baseline="0" dirty="0" smtClean="0"/>
              <a:t> per cent</a:t>
            </a:r>
            <a:r>
              <a:rPr lang="en-US" sz="1300" dirty="0" smtClean="0"/>
              <a:t> </a:t>
            </a:r>
            <a:r>
              <a:rPr lang="en-US" sz="1300" dirty="0"/>
              <a:t>share of </a:t>
            </a:r>
            <a:r>
              <a:rPr lang="en-US" sz="1300" dirty="0" smtClean="0"/>
              <a:t>new connections also play </a:t>
            </a:r>
            <a:r>
              <a:rPr lang="en-US" sz="1300" dirty="0"/>
              <a:t>an important role in providing access to electricity in rural and remote areas</a:t>
            </a:r>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23</a:t>
            </a:fld>
            <a:endParaRPr lang="en-GB" dirty="0"/>
          </a:p>
        </p:txBody>
      </p:sp>
    </p:spTree>
    <p:extLst>
      <p:ext uri="{BB962C8B-B14F-4D97-AF65-F5344CB8AC3E}">
        <p14:creationId xmlns:p14="http://schemas.microsoft.com/office/powerpoint/2010/main" val="2447158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Similarly for Ethiopia, a significant proportion of the population lives in areas that can be best connected through the grid reaching </a:t>
            </a:r>
            <a:r>
              <a:rPr lang="en-GB" sz="1300" dirty="0" smtClean="0"/>
              <a:t>around 93</a:t>
            </a:r>
            <a:r>
              <a:rPr lang="en-GB" sz="1300" baseline="0" dirty="0" smtClean="0"/>
              <a:t> per cent</a:t>
            </a:r>
            <a:r>
              <a:rPr lang="en-GB" sz="1300" dirty="0" smtClean="0"/>
              <a:t> </a:t>
            </a:r>
            <a:r>
              <a:rPr lang="en-GB" sz="1300" dirty="0"/>
              <a:t>of the new connections. But the overall population density of Ethiopia is considerably lower – the number of people per square kilometre (97) is half that of Nigeria (195) in 2014 (World Bank, 2016</a:t>
            </a:r>
            <a:r>
              <a:rPr lang="en-GB" sz="1300" dirty="0" smtClean="0"/>
              <a:t>). This means </a:t>
            </a:r>
            <a:r>
              <a:rPr lang="en-GB" sz="1300" dirty="0"/>
              <a:t>that </a:t>
            </a:r>
            <a:r>
              <a:rPr lang="en-GB" sz="1300" dirty="0" smtClean="0"/>
              <a:t>mini-grid </a:t>
            </a:r>
            <a:r>
              <a:rPr lang="en-GB" sz="1300" dirty="0"/>
              <a:t>and </a:t>
            </a:r>
            <a:r>
              <a:rPr lang="en-GB" sz="1300" dirty="0" smtClean="0"/>
              <a:t>standalone </a:t>
            </a:r>
            <a:r>
              <a:rPr lang="en-GB" sz="1300" dirty="0"/>
              <a:t>options play a prominent role in remote areas depicted in green and </a:t>
            </a:r>
            <a:r>
              <a:rPr lang="en-GB" sz="1300" dirty="0" smtClean="0"/>
              <a:t>purple, </a:t>
            </a:r>
            <a:r>
              <a:rPr lang="en-GB" sz="1300" dirty="0"/>
              <a:t>respectively.</a:t>
            </a:r>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24</a:t>
            </a:fld>
            <a:endParaRPr lang="en-GB" dirty="0"/>
          </a:p>
        </p:txBody>
      </p:sp>
    </p:spTree>
    <p:extLst>
      <p:ext uri="{BB962C8B-B14F-4D97-AF65-F5344CB8AC3E}">
        <p14:creationId xmlns:p14="http://schemas.microsoft.com/office/powerpoint/2010/main" val="4134278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results</a:t>
            </a:r>
            <a:r>
              <a:rPr lang="sv-SE" baseline="0" dirty="0"/>
              <a:t> for Ethiopia are summarized in this table and graph. Approximately 127 million people would gain access through roughly </a:t>
            </a:r>
            <a:r>
              <a:rPr lang="sv-SE" baseline="0" dirty="0" smtClean="0"/>
              <a:t>5,500 </a:t>
            </a:r>
            <a:r>
              <a:rPr lang="sv-SE" baseline="0" dirty="0" smtClean="0"/>
              <a:t>kilometres of high voltage </a:t>
            </a:r>
            <a:r>
              <a:rPr lang="sv-SE" baseline="0" dirty="0"/>
              <a:t>grid extensions. For about 4 million people, </a:t>
            </a:r>
            <a:r>
              <a:rPr lang="sv-SE" baseline="0" dirty="0" smtClean="0"/>
              <a:t>mini-grid </a:t>
            </a:r>
            <a:r>
              <a:rPr lang="sv-SE" baseline="0" dirty="0"/>
              <a:t>systems would be the favourable solution, </a:t>
            </a:r>
            <a:r>
              <a:rPr lang="sv-SE" baseline="0" dirty="0" smtClean="0"/>
              <a:t>while </a:t>
            </a:r>
            <a:r>
              <a:rPr lang="sv-SE" baseline="0" dirty="0"/>
              <a:t>just over </a:t>
            </a:r>
            <a:r>
              <a:rPr lang="sv-SE" baseline="0" dirty="0" smtClean="0"/>
              <a:t>650,000 </a:t>
            </a:r>
            <a:r>
              <a:rPr lang="sv-SE" baseline="0" dirty="0"/>
              <a:t>people would connect to </a:t>
            </a:r>
            <a:r>
              <a:rPr lang="sv-SE" baseline="0" dirty="0" smtClean="0"/>
              <a:t>standalone </a:t>
            </a:r>
            <a:r>
              <a:rPr lang="sv-SE" baseline="0" dirty="0"/>
              <a:t>systems. </a:t>
            </a:r>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25</a:t>
            </a:fld>
            <a:endParaRPr lang="en-GB" dirty="0"/>
          </a:p>
        </p:txBody>
      </p:sp>
    </p:spTree>
    <p:extLst>
      <p:ext uri="{BB962C8B-B14F-4D97-AF65-F5344CB8AC3E}">
        <p14:creationId xmlns:p14="http://schemas.microsoft.com/office/powerpoint/2010/main" val="253973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ONSSET aims at </a:t>
            </a:r>
            <a:r>
              <a:rPr lang="en-US" sz="1200" kern="1200" smtClean="0">
                <a:solidFill>
                  <a:schemeClr val="tx1"/>
                </a:solidFill>
                <a:effectLst/>
                <a:latin typeface="+mn-lt"/>
                <a:ea typeface="+mn-ea"/>
                <a:cs typeface="+mn-cs"/>
              </a:rPr>
              <a:t>making</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 </a:t>
            </a:r>
            <a:r>
              <a:rPr lang="en-US" sz="1200" kern="1200">
                <a:solidFill>
                  <a:schemeClr val="tx1"/>
                </a:solidFill>
                <a:effectLst/>
                <a:latin typeface="+mn-lt"/>
                <a:ea typeface="+mn-ea"/>
                <a:cs typeface="+mn-cs"/>
              </a:rPr>
              <a:t>significant contribution to electrification planning approaches and energy resource assessments using GIS. A number of channels have been used</a:t>
            </a:r>
            <a:r>
              <a:rPr lang="en-US" sz="1200" kern="1200" baseline="0">
                <a:solidFill>
                  <a:schemeClr val="tx1"/>
                </a:solidFill>
                <a:effectLst/>
                <a:latin typeface="+mn-lt"/>
                <a:ea typeface="+mn-ea"/>
                <a:cs typeface="+mn-cs"/>
              </a:rPr>
              <a:t> to disseminate knowledge.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a:t>ONSSET is relatively </a:t>
            </a:r>
            <a:r>
              <a:rPr lang="sv-SE" baseline="0" err="1"/>
              <a:t>young</a:t>
            </a:r>
            <a:r>
              <a:rPr lang="sv-SE" baseline="0"/>
              <a:t> </a:t>
            </a:r>
            <a:r>
              <a:rPr lang="sv-SE" baseline="0" smtClean="0"/>
              <a:t>(</a:t>
            </a:r>
            <a:r>
              <a:rPr lang="sv-SE" baseline="0" err="1" smtClean="0"/>
              <a:t>two</a:t>
            </a:r>
            <a:r>
              <a:rPr lang="sv-SE" baseline="0" smtClean="0"/>
              <a:t> </a:t>
            </a:r>
            <a:r>
              <a:rPr lang="sv-SE" baseline="0"/>
              <a:t>years old) but it </a:t>
            </a:r>
            <a:r>
              <a:rPr lang="en-US" sz="1200" kern="1200">
                <a:solidFill>
                  <a:schemeClr val="tx1"/>
                </a:solidFill>
                <a:effectLst/>
                <a:latin typeface="+mn-lt"/>
                <a:ea typeface="+mn-ea"/>
                <a:cs typeface="+mn-cs"/>
              </a:rPr>
              <a:t>has already</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featured in several </a:t>
            </a:r>
            <a:r>
              <a:rPr lang="en-US" sz="1200" kern="1200" smtClean="0">
                <a:solidFill>
                  <a:schemeClr val="tx1"/>
                </a:solidFill>
                <a:effectLst/>
                <a:latin typeface="+mn-lt"/>
                <a:ea typeface="+mn-ea"/>
                <a:cs typeface="+mn-cs"/>
              </a:rPr>
              <a:t>high-impact </a:t>
            </a:r>
            <a:r>
              <a:rPr lang="en-US" sz="1200" kern="1200">
                <a:solidFill>
                  <a:schemeClr val="tx1"/>
                </a:solidFill>
                <a:effectLst/>
                <a:latin typeface="+mn-lt"/>
                <a:ea typeface="+mn-ea"/>
                <a:cs typeface="+mn-cs"/>
              </a:rPr>
              <a:t>peer reviewed journals.</a:t>
            </a:r>
            <a:r>
              <a:rPr lang="en-US" sz="1200" kern="1200" baseline="0">
                <a:solidFill>
                  <a:schemeClr val="tx1"/>
                </a:solidFill>
                <a:effectLst/>
                <a:latin typeface="+mn-lt"/>
                <a:ea typeface="+mn-ea"/>
                <a:cs typeface="+mn-cs"/>
              </a:rPr>
              <a:t> </a:t>
            </a:r>
            <a:r>
              <a:rPr lang="en-US" sz="1200" kern="1200" smtClean="0">
                <a:solidFill>
                  <a:schemeClr val="tx1"/>
                </a:solidFill>
                <a:effectLst/>
                <a:latin typeface="+mn-lt"/>
                <a:ea typeface="+mn-ea"/>
                <a:cs typeface="+mn-cs"/>
              </a:rPr>
              <a:t>It has </a:t>
            </a:r>
            <a:r>
              <a:rPr lang="en-US" sz="1200" kern="1200" smtClean="0">
                <a:solidFill>
                  <a:schemeClr val="tx1"/>
                </a:solidFill>
                <a:effectLst/>
                <a:latin typeface="+mn-lt"/>
                <a:ea typeface="+mn-ea"/>
                <a:cs typeface="+mn-cs"/>
              </a:rPr>
              <a:t>appeared in </a:t>
            </a:r>
            <a:r>
              <a:rPr lang="en-US" sz="1200" kern="1200" smtClean="0">
                <a:solidFill>
                  <a:schemeClr val="tx1"/>
                </a:solidFill>
                <a:effectLst/>
                <a:latin typeface="+mn-lt"/>
                <a:ea typeface="+mn-ea"/>
                <a:cs typeface="+mn-cs"/>
              </a:rPr>
              <a:t>the </a:t>
            </a:r>
            <a:r>
              <a:rPr lang="en-US" sz="1200" i="1" kern="1200">
                <a:solidFill>
                  <a:schemeClr val="tx1"/>
                </a:solidFill>
                <a:effectLst/>
                <a:latin typeface="+mn-lt"/>
                <a:ea typeface="+mn-ea"/>
                <a:cs typeface="+mn-cs"/>
              </a:rPr>
              <a:t>World Energy Outlook </a:t>
            </a:r>
            <a:r>
              <a:rPr lang="en-US" sz="1200" kern="1200">
                <a:solidFill>
                  <a:schemeClr val="tx1"/>
                </a:solidFill>
                <a:effectLst/>
                <a:latin typeface="+mn-lt"/>
                <a:ea typeface="+mn-ea"/>
                <a:cs typeface="+mn-cs"/>
              </a:rPr>
              <a:t>(2014 and 2015) of the International Energy Agency, </a:t>
            </a:r>
            <a:r>
              <a:rPr lang="en-US" sz="1200" kern="1200" smtClean="0">
                <a:solidFill>
                  <a:schemeClr val="tx1"/>
                </a:solidFill>
                <a:effectLst/>
                <a:latin typeface="+mn-lt"/>
                <a:ea typeface="+mn-ea"/>
                <a:cs typeface="+mn-cs"/>
              </a:rPr>
              <a:t>the </a:t>
            </a:r>
            <a:r>
              <a:rPr lang="en-US" sz="1200" i="1" kern="1200" smtClean="0">
                <a:solidFill>
                  <a:schemeClr val="tx1"/>
                </a:solidFill>
                <a:effectLst/>
                <a:latin typeface="+mn-lt"/>
                <a:ea typeface="+mn-ea"/>
                <a:cs typeface="+mn-cs"/>
              </a:rPr>
              <a:t>Status </a:t>
            </a:r>
            <a:r>
              <a:rPr lang="en-US" sz="1200" i="1" kern="1200">
                <a:solidFill>
                  <a:schemeClr val="tx1"/>
                </a:solidFill>
                <a:effectLst/>
                <a:latin typeface="+mn-lt"/>
                <a:ea typeface="+mn-ea"/>
                <a:cs typeface="+mn-cs"/>
              </a:rPr>
              <a:t>of Energy Access Report </a:t>
            </a:r>
            <a:r>
              <a:rPr lang="en-US" sz="1200" kern="1200">
                <a:solidFill>
                  <a:schemeClr val="tx1"/>
                </a:solidFill>
                <a:effectLst/>
                <a:latin typeface="+mn-lt"/>
                <a:ea typeface="+mn-ea"/>
                <a:cs typeface="+mn-cs"/>
              </a:rPr>
              <a:t>(2016) of the World Bank, </a:t>
            </a:r>
            <a:r>
              <a:rPr lang="en-US" sz="1200" kern="1200" smtClean="0">
                <a:solidFill>
                  <a:schemeClr val="tx1"/>
                </a:solidFill>
                <a:effectLst/>
                <a:latin typeface="+mn-lt"/>
                <a:ea typeface="+mn-ea"/>
                <a:cs typeface="+mn-cs"/>
              </a:rPr>
              <a:t>and the Global </a:t>
            </a:r>
            <a:r>
              <a:rPr lang="en-US" sz="1200" kern="1200">
                <a:solidFill>
                  <a:schemeClr val="tx1"/>
                </a:solidFill>
                <a:effectLst/>
                <a:latin typeface="+mn-lt"/>
                <a:ea typeface="+mn-ea"/>
                <a:cs typeface="+mn-cs"/>
              </a:rPr>
              <a:t>Tracking Framework (2015) of </a:t>
            </a:r>
            <a:r>
              <a:rPr lang="en-US" sz="1200" kern="1200" smtClean="0">
                <a:solidFill>
                  <a:schemeClr val="tx1"/>
                </a:solidFill>
                <a:effectLst/>
                <a:latin typeface="+mn-lt"/>
                <a:ea typeface="+mn-ea"/>
                <a:cs typeface="+mn-cs"/>
              </a:rPr>
              <a:t>the International </a:t>
            </a:r>
            <a:r>
              <a:rPr lang="en-US" sz="1200" kern="1200">
                <a:solidFill>
                  <a:schemeClr val="tx1"/>
                </a:solidFill>
                <a:effectLst/>
                <a:latin typeface="+mn-lt"/>
                <a:ea typeface="+mn-ea"/>
                <a:cs typeface="+mn-cs"/>
              </a:rPr>
              <a:t>Energy Agency and the World Bank. </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Furthermore, it features as the main tool for estimating the investments needs to achieve universal access </a:t>
            </a:r>
            <a:r>
              <a:rPr lang="en-US" sz="1200" kern="1200" smtClean="0">
                <a:solidFill>
                  <a:schemeClr val="tx1"/>
                </a:solidFill>
                <a:effectLst/>
                <a:latin typeface="+mn-lt"/>
                <a:ea typeface="+mn-ea"/>
                <a:cs typeface="+mn-cs"/>
              </a:rPr>
              <a:t>in the United Nations Department of Economic</a:t>
            </a:r>
            <a:r>
              <a:rPr lang="en-US" sz="1200" kern="1200" baseline="0" smtClean="0">
                <a:solidFill>
                  <a:schemeClr val="tx1"/>
                </a:solidFill>
                <a:effectLst/>
                <a:latin typeface="+mn-lt"/>
                <a:ea typeface="+mn-ea"/>
                <a:cs typeface="+mn-cs"/>
              </a:rPr>
              <a:t> and Social Affairs </a:t>
            </a:r>
            <a:r>
              <a:rPr lang="en-US" sz="1200" kern="1200" smtClean="0">
                <a:solidFill>
                  <a:schemeClr val="tx1"/>
                </a:solidFill>
                <a:effectLst/>
                <a:latin typeface="+mn-lt"/>
                <a:ea typeface="+mn-ea"/>
                <a:cs typeface="+mn-cs"/>
              </a:rPr>
              <a:t>Modelling </a:t>
            </a:r>
            <a:r>
              <a:rPr lang="en-US" sz="1200" kern="1200">
                <a:solidFill>
                  <a:schemeClr val="tx1"/>
                </a:solidFill>
                <a:effectLst/>
                <a:latin typeface="+mn-lt"/>
                <a:ea typeface="+mn-ea"/>
                <a:cs typeface="+mn-cs"/>
              </a:rPr>
              <a:t>Tools for Sustainable Development.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Likewise, </a:t>
            </a:r>
            <a:r>
              <a:rPr lang="en-US" sz="1200" kern="1200" smtClean="0">
                <a:solidFill>
                  <a:schemeClr val="tx1"/>
                </a:solidFill>
                <a:effectLst/>
                <a:latin typeface="+mn-lt"/>
                <a:ea typeface="+mn-ea"/>
                <a:cs typeface="+mn-cs"/>
              </a:rPr>
              <a:t>ONSSET </a:t>
            </a:r>
            <a:r>
              <a:rPr lang="en-US" sz="1200" kern="1200">
                <a:solidFill>
                  <a:schemeClr val="tx1"/>
                </a:solidFill>
                <a:effectLst/>
                <a:latin typeface="+mn-lt"/>
                <a:ea typeface="+mn-ea"/>
                <a:cs typeface="+mn-cs"/>
              </a:rPr>
              <a:t>has been used to develop a web-based open source application for national </a:t>
            </a:r>
            <a:r>
              <a:rPr lang="en-US" sz="1200" kern="1200" smtClean="0">
                <a:solidFill>
                  <a:schemeClr val="tx1"/>
                </a:solidFill>
                <a:effectLst/>
                <a:latin typeface="+mn-lt"/>
                <a:ea typeface="+mn-ea"/>
                <a:cs typeface="+mn-cs"/>
              </a:rPr>
              <a:t>high-resolution, least-cost </a:t>
            </a:r>
            <a:r>
              <a:rPr lang="en-US" sz="1200" kern="1200">
                <a:solidFill>
                  <a:schemeClr val="tx1"/>
                </a:solidFill>
                <a:effectLst/>
                <a:latin typeface="+mn-lt"/>
                <a:ea typeface="+mn-ea"/>
                <a:cs typeface="+mn-cs"/>
              </a:rPr>
              <a:t>plans for universal access to electricity in Nigeria, </a:t>
            </a:r>
            <a:r>
              <a:rPr lang="en-US" sz="1200" kern="1200" smtClean="0">
                <a:solidFill>
                  <a:schemeClr val="tx1"/>
                </a:solidFill>
                <a:effectLst/>
                <a:latin typeface="+mn-lt"/>
                <a:ea typeface="+mn-ea"/>
                <a:cs typeface="+mn-cs"/>
              </a:rPr>
              <a:t>the United Republic of Tanzania </a:t>
            </a:r>
            <a:r>
              <a:rPr lang="en-US" sz="1200" kern="1200">
                <a:solidFill>
                  <a:schemeClr val="tx1"/>
                </a:solidFill>
                <a:effectLst/>
                <a:latin typeface="+mn-lt"/>
                <a:ea typeface="+mn-ea"/>
                <a:cs typeface="+mn-cs"/>
              </a:rPr>
              <a:t>and </a:t>
            </a:r>
            <a:r>
              <a:rPr lang="en-US" sz="1200" kern="1200" smtClean="0">
                <a:solidFill>
                  <a:schemeClr val="tx1"/>
                </a:solidFill>
                <a:effectLst/>
                <a:latin typeface="+mn-lt"/>
                <a:ea typeface="+mn-ea"/>
                <a:cs typeface="+mn-cs"/>
              </a:rPr>
              <a:t>Zambia, </a:t>
            </a:r>
            <a:r>
              <a:rPr lang="en-US" sz="1200" kern="1200">
                <a:solidFill>
                  <a:schemeClr val="tx1"/>
                </a:solidFill>
                <a:effectLst/>
                <a:latin typeface="+mn-lt"/>
                <a:ea typeface="+mn-ea"/>
                <a:cs typeface="+mn-cs"/>
              </a:rPr>
              <a:t>in collaboration with </a:t>
            </a:r>
            <a:r>
              <a:rPr lang="en-US" sz="1200" kern="1200" smtClean="0">
                <a:solidFill>
                  <a:schemeClr val="tx1"/>
                </a:solidFill>
                <a:effectLst/>
                <a:latin typeface="+mn-lt"/>
                <a:ea typeface="+mn-ea"/>
                <a:cs typeface="+mn-cs"/>
              </a:rPr>
              <a:t>the World </a:t>
            </a:r>
            <a:r>
              <a:rPr lang="en-US" sz="1200" kern="1200">
                <a:solidFill>
                  <a:schemeClr val="tx1"/>
                </a:solidFill>
                <a:effectLst/>
                <a:latin typeface="+mn-lt"/>
                <a:ea typeface="+mn-ea"/>
                <a:cs typeface="+mn-cs"/>
              </a:rPr>
              <a:t>Bank and ESMAP. The developed application makes available the underlying datasets used to carry out </a:t>
            </a:r>
            <a:r>
              <a:rPr lang="en-US" sz="1200" kern="1200" smtClean="0">
                <a:solidFill>
                  <a:schemeClr val="tx1"/>
                </a:solidFill>
                <a:effectLst/>
                <a:latin typeface="+mn-lt"/>
                <a:ea typeface="+mn-ea"/>
                <a:cs typeface="+mn-cs"/>
              </a:rPr>
              <a:t>electrification </a:t>
            </a:r>
            <a:r>
              <a:rPr lang="en-US" sz="1200" kern="1200">
                <a:solidFill>
                  <a:schemeClr val="tx1"/>
                </a:solidFill>
                <a:effectLst/>
                <a:latin typeface="+mn-lt"/>
                <a:ea typeface="+mn-ea"/>
                <a:cs typeface="+mn-cs"/>
              </a:rPr>
              <a:t>planning, such as demographic, resource and infrastructure data.</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Finally, </a:t>
            </a:r>
            <a:r>
              <a:rPr lang="en-GB" sz="1200" kern="1200" smtClean="0">
                <a:solidFill>
                  <a:schemeClr val="tx1"/>
                </a:solidFill>
                <a:effectLst/>
                <a:latin typeface="+mn-lt"/>
                <a:ea typeface="+mn-ea"/>
                <a:cs typeface="+mn-cs"/>
              </a:rPr>
              <a:t>the</a:t>
            </a:r>
            <a:r>
              <a:rPr lang="en-GB" sz="1200" kern="1200" baseline="0" smtClean="0">
                <a:solidFill>
                  <a:schemeClr val="tx1"/>
                </a:solidFill>
                <a:effectLst/>
                <a:latin typeface="+mn-lt"/>
                <a:ea typeface="+mn-ea"/>
                <a:cs typeface="+mn-cs"/>
              </a:rPr>
              <a:t> </a:t>
            </a:r>
            <a:r>
              <a:rPr lang="en-GB" sz="1200" kern="1200" baseline="0">
                <a:solidFill>
                  <a:schemeClr val="tx1"/>
                </a:solidFill>
                <a:effectLst/>
                <a:latin typeface="+mn-lt"/>
                <a:ea typeface="+mn-ea"/>
                <a:cs typeface="+mn-cs"/>
              </a:rPr>
              <a:t>toolkit is </a:t>
            </a:r>
            <a:r>
              <a:rPr lang="en-GB" sz="1200" kern="1200">
                <a:solidFill>
                  <a:schemeClr val="tx1"/>
                </a:solidFill>
                <a:effectLst/>
                <a:latin typeface="+mn-lt"/>
                <a:ea typeface="+mn-ea"/>
                <a:cs typeface="+mn-cs"/>
              </a:rPr>
              <a:t>used to support </a:t>
            </a:r>
            <a:r>
              <a:rPr lang="en-GB" sz="1200" kern="1200" smtClean="0">
                <a:solidFill>
                  <a:schemeClr val="tx1"/>
                </a:solidFill>
                <a:effectLst/>
                <a:latin typeface="+mn-lt"/>
                <a:ea typeface="+mn-ea"/>
                <a:cs typeface="+mn-cs"/>
              </a:rPr>
              <a:t>capacity-building </a:t>
            </a:r>
            <a:r>
              <a:rPr lang="en-GB" sz="1200" kern="1200">
                <a:solidFill>
                  <a:schemeClr val="tx1"/>
                </a:solidFill>
                <a:effectLst/>
                <a:latin typeface="+mn-lt"/>
                <a:ea typeface="+mn-ea"/>
                <a:cs typeface="+mn-cs"/>
              </a:rPr>
              <a:t>activities. Several analysts from the Ethiopian Ministry of Water, Irrigation and Energy were trained at KTH on how to use </a:t>
            </a:r>
            <a:r>
              <a:rPr lang="en-GB" sz="1200" kern="1200" smtClean="0">
                <a:solidFill>
                  <a:schemeClr val="tx1"/>
                </a:solidFill>
                <a:effectLst/>
                <a:latin typeface="+mn-lt"/>
                <a:ea typeface="+mn-ea"/>
                <a:cs typeface="+mn-cs"/>
              </a:rPr>
              <a:t>ONSSET</a:t>
            </a:r>
            <a:r>
              <a:rPr lang="en-GB" sz="1200" kern="1200">
                <a:solidFill>
                  <a:schemeClr val="tx1"/>
                </a:solidFill>
                <a:effectLst/>
                <a:latin typeface="+mn-lt"/>
                <a:ea typeface="+mn-ea"/>
                <a:cs typeface="+mn-cs"/>
              </a:rPr>
              <a:t>. Similarly, we are using ONSSET to carry out a</a:t>
            </a:r>
            <a:r>
              <a:rPr lang="en-GB" sz="1200" kern="1200" baseline="0">
                <a:solidFill>
                  <a:schemeClr val="tx1"/>
                </a:solidFill>
                <a:effectLst/>
                <a:latin typeface="+mn-lt"/>
                <a:ea typeface="+mn-ea"/>
                <a:cs typeface="+mn-cs"/>
              </a:rPr>
              <a:t> detailed electricity planning analysis for Afghanistan in collaboration with local authorities and experts as well </a:t>
            </a:r>
            <a:r>
              <a:rPr lang="en-GB" sz="1200" kern="1200" baseline="0" smtClean="0">
                <a:solidFill>
                  <a:schemeClr val="tx1"/>
                </a:solidFill>
                <a:effectLst/>
                <a:latin typeface="+mn-lt"/>
                <a:ea typeface="+mn-ea"/>
                <a:cs typeface="+mn-cs"/>
              </a:rPr>
              <a:t>as </a:t>
            </a:r>
            <a:r>
              <a:rPr lang="en-GB" sz="1200" kern="1200" baseline="0">
                <a:solidFill>
                  <a:schemeClr val="tx1"/>
                </a:solidFill>
                <a:effectLst/>
                <a:latin typeface="+mn-lt"/>
                <a:ea typeface="+mn-ea"/>
                <a:cs typeface="+mn-cs"/>
              </a:rPr>
              <a:t>the World Bank. </a:t>
            </a:r>
          </a:p>
        </p:txBody>
      </p:sp>
      <p:sp>
        <p:nvSpPr>
          <p:cNvPr id="4" name="Slide Number Placeholder 3"/>
          <p:cNvSpPr>
            <a:spLocks noGrp="1"/>
          </p:cNvSpPr>
          <p:nvPr>
            <p:ph type="sldNum" sz="quarter" idx="10"/>
          </p:nvPr>
        </p:nvSpPr>
        <p:spPr/>
        <p:txBody>
          <a:bodyPr/>
          <a:lstStyle/>
          <a:p>
            <a:fld id="{F4ADF510-92B0-49DE-9C99-E21626351E91}" type="slidenum">
              <a:rPr lang="en-GB" smtClean="0"/>
              <a:t>26</a:t>
            </a:fld>
            <a:endParaRPr lang="en-GB"/>
          </a:p>
        </p:txBody>
      </p:sp>
    </p:spTree>
    <p:extLst>
      <p:ext uri="{BB962C8B-B14F-4D97-AF65-F5344CB8AC3E}">
        <p14:creationId xmlns:p14="http://schemas.microsoft.com/office/powerpoint/2010/main" val="3576669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err="1" smtClean="0"/>
              <a:t>High</a:t>
            </a:r>
            <a:r>
              <a:rPr lang="sv-SE" baseline="0" smtClean="0"/>
              <a:t> </a:t>
            </a:r>
            <a:r>
              <a:rPr lang="sv-SE" baseline="0"/>
              <a:t>interest from </a:t>
            </a:r>
            <a:r>
              <a:rPr lang="sv-SE" baseline="0" err="1" smtClean="0"/>
              <a:t>academia</a:t>
            </a:r>
            <a:r>
              <a:rPr lang="sv-SE" baseline="0"/>
              <a:t>, international organizations and </a:t>
            </a:r>
            <a:r>
              <a:rPr lang="sv-SE" baseline="0" err="1"/>
              <a:t>industry</a:t>
            </a:r>
            <a:r>
              <a:rPr lang="sv-SE" baseline="0"/>
              <a:t> </a:t>
            </a:r>
            <a:r>
              <a:rPr lang="sv-SE" baseline="0" smtClean="0"/>
              <a:t>has driven the </a:t>
            </a:r>
            <a:r>
              <a:rPr lang="sv-SE" baseline="0" err="1" smtClean="0"/>
              <a:t>development</a:t>
            </a:r>
            <a:r>
              <a:rPr lang="sv-SE" baseline="0" smtClean="0"/>
              <a:t> of an </a:t>
            </a:r>
            <a:r>
              <a:rPr lang="sv-SE" baseline="0"/>
              <a:t>open online interface that can be used by anyone in the world with access </a:t>
            </a:r>
            <a:r>
              <a:rPr lang="sv-SE" baseline="0" smtClean="0"/>
              <a:t>to the Internet. It </a:t>
            </a:r>
            <a:r>
              <a:rPr lang="sv-SE" baseline="0"/>
              <a:t>provides insights related to electrification planning in developing countries.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27</a:t>
            </a:fld>
            <a:endParaRPr lang="en-GB"/>
          </a:p>
        </p:txBody>
      </p:sp>
    </p:spTree>
    <p:extLst>
      <p:ext uri="{BB962C8B-B14F-4D97-AF65-F5344CB8AC3E}">
        <p14:creationId xmlns:p14="http://schemas.microsoft.com/office/powerpoint/2010/main" val="330746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mtClean="0"/>
              <a:t>This </a:t>
            </a:r>
            <a:r>
              <a:rPr lang="sv-SE"/>
              <a:t>online interface</a:t>
            </a:r>
            <a:r>
              <a:rPr lang="sv-SE" baseline="0"/>
              <a:t> is </a:t>
            </a:r>
            <a:r>
              <a:rPr lang="sv-SE"/>
              <a:t>part</a:t>
            </a:r>
            <a:r>
              <a:rPr lang="sv-SE" baseline="0"/>
              <a:t> of </a:t>
            </a:r>
            <a:r>
              <a:rPr lang="sv-SE" baseline="0" smtClean="0"/>
              <a:t>the modelling </a:t>
            </a:r>
            <a:r>
              <a:rPr lang="sv-SE" baseline="0"/>
              <a:t>tools for </a:t>
            </a:r>
            <a:r>
              <a:rPr lang="sv-SE" baseline="0" err="1"/>
              <a:t>sustainable</a:t>
            </a:r>
            <a:r>
              <a:rPr lang="sv-SE" baseline="0"/>
              <a:t> </a:t>
            </a:r>
            <a:r>
              <a:rPr lang="sv-SE" baseline="0" err="1" smtClean="0"/>
              <a:t>development</a:t>
            </a:r>
            <a:r>
              <a:rPr lang="sv-SE" baseline="0" smtClean="0"/>
              <a:t>. It is </a:t>
            </a:r>
            <a:r>
              <a:rPr lang="sv-SE" baseline="0"/>
              <a:t>not a </a:t>
            </a:r>
            <a:r>
              <a:rPr lang="sv-SE" baseline="0" err="1" smtClean="0"/>
              <a:t>model</a:t>
            </a:r>
            <a:r>
              <a:rPr lang="sv-SE" baseline="0" smtClean="0"/>
              <a:t>, </a:t>
            </a:r>
            <a:r>
              <a:rPr lang="sv-SE" baseline="0" err="1"/>
              <a:t>but</a:t>
            </a:r>
            <a:r>
              <a:rPr lang="sv-SE" baseline="0"/>
              <a:t> </a:t>
            </a:r>
            <a:r>
              <a:rPr lang="sv-SE" baseline="0" err="1" smtClean="0"/>
              <a:t>provides</a:t>
            </a:r>
            <a:r>
              <a:rPr lang="sv-SE" baseline="0" smtClean="0"/>
              <a:t> </a:t>
            </a:r>
            <a:r>
              <a:rPr lang="sv-SE" baseline="0" err="1" smtClean="0"/>
              <a:t>easy</a:t>
            </a:r>
            <a:r>
              <a:rPr lang="sv-SE" baseline="0" smtClean="0"/>
              <a:t> </a:t>
            </a:r>
            <a:r>
              <a:rPr lang="sv-SE" baseline="0"/>
              <a:t>access to the methodology </a:t>
            </a:r>
            <a:r>
              <a:rPr lang="sv-SE" baseline="0" err="1"/>
              <a:t>behind</a:t>
            </a:r>
            <a:r>
              <a:rPr lang="sv-SE" baseline="0"/>
              <a:t> </a:t>
            </a:r>
            <a:r>
              <a:rPr lang="sv-SE" baseline="0" smtClean="0"/>
              <a:t>ONSSET, </a:t>
            </a:r>
            <a:r>
              <a:rPr lang="sv-SE" baseline="0"/>
              <a:t>the </a:t>
            </a:r>
            <a:r>
              <a:rPr lang="sv-SE" baseline="0" err="1"/>
              <a:t>datasets</a:t>
            </a:r>
            <a:r>
              <a:rPr lang="sv-SE" baseline="0"/>
              <a:t> </a:t>
            </a:r>
            <a:r>
              <a:rPr lang="sv-SE" baseline="0" smtClean="0"/>
              <a:t>used, </a:t>
            </a:r>
            <a:r>
              <a:rPr lang="sv-SE" baseline="0"/>
              <a:t>and the results obtained for a set of predefined scenarios and model runs. The </a:t>
            </a:r>
            <a:r>
              <a:rPr lang="sv-SE" baseline="0" err="1" smtClean="0"/>
              <a:t>development</a:t>
            </a:r>
            <a:r>
              <a:rPr lang="sv-SE" baseline="0" smtClean="0"/>
              <a:t> </a:t>
            </a:r>
            <a:r>
              <a:rPr lang="sv-SE" baseline="0"/>
              <a:t>of the interface involved model runs in powerful computers. Initially, Africa was divided in squares of 10 x 10 </a:t>
            </a:r>
            <a:r>
              <a:rPr lang="sv-SE" baseline="0" err="1" smtClean="0"/>
              <a:t>kilometres</a:t>
            </a:r>
            <a:r>
              <a:rPr lang="sv-SE" baseline="0" smtClean="0"/>
              <a:t>. </a:t>
            </a:r>
            <a:r>
              <a:rPr lang="sv-SE" baseline="0"/>
              <a:t>This gives </a:t>
            </a:r>
            <a:r>
              <a:rPr lang="sv-SE" baseline="0" err="1" smtClean="0"/>
              <a:t>approximately</a:t>
            </a:r>
            <a:r>
              <a:rPr lang="sv-SE" baseline="0" smtClean="0"/>
              <a:t> </a:t>
            </a:r>
            <a:r>
              <a:rPr lang="sv-SE" baseline="0"/>
              <a:t>240,000 cells. For all these cells, we determined the </a:t>
            </a:r>
            <a:r>
              <a:rPr lang="sv-SE" baseline="0" err="1" smtClean="0"/>
              <a:t>least-cost</a:t>
            </a:r>
            <a:r>
              <a:rPr lang="sv-SE" baseline="0" smtClean="0"/>
              <a:t> </a:t>
            </a:r>
            <a:r>
              <a:rPr lang="sv-SE" baseline="0"/>
              <a:t>technology to reach full access to electricity, along with other critical </a:t>
            </a:r>
            <a:r>
              <a:rPr lang="sv-SE" baseline="0" err="1"/>
              <a:t>figures</a:t>
            </a:r>
            <a:r>
              <a:rPr lang="sv-SE" baseline="0"/>
              <a:t> </a:t>
            </a:r>
            <a:r>
              <a:rPr lang="sv-SE" baseline="0" smtClean="0"/>
              <a:t>in </a:t>
            </a:r>
            <a:r>
              <a:rPr lang="sv-SE" baseline="0"/>
              <a:t>the next slides. </a:t>
            </a:r>
          </a:p>
        </p:txBody>
      </p:sp>
      <p:sp>
        <p:nvSpPr>
          <p:cNvPr id="4" name="Slide Number Placeholder 3"/>
          <p:cNvSpPr>
            <a:spLocks noGrp="1"/>
          </p:cNvSpPr>
          <p:nvPr>
            <p:ph type="sldNum" sz="quarter" idx="10"/>
          </p:nvPr>
        </p:nvSpPr>
        <p:spPr/>
        <p:txBody>
          <a:bodyPr/>
          <a:lstStyle/>
          <a:p>
            <a:fld id="{F4ADF510-92B0-49DE-9C99-E21626351E91}" type="slidenum">
              <a:rPr lang="en-GB" smtClean="0"/>
              <a:t>28</a:t>
            </a:fld>
            <a:endParaRPr lang="en-GB"/>
          </a:p>
        </p:txBody>
      </p:sp>
    </p:spTree>
    <p:extLst>
      <p:ext uri="{BB962C8B-B14F-4D97-AF65-F5344CB8AC3E}">
        <p14:creationId xmlns:p14="http://schemas.microsoft.com/office/powerpoint/2010/main" val="711597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The landing slide of the online interface introduces us to the universal</a:t>
            </a:r>
            <a:r>
              <a:rPr lang="sv-SE" baseline="0"/>
              <a:t> access to electricity challenge. One can either explore the model or review the methodology, which was delineated earlier (see ONSSET). If we click on ”Explore the model”, we are directed to a map of Africa with 44 countries that face the challenge of providing electricity to unserved populations.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29</a:t>
            </a:fld>
            <a:endParaRPr lang="en-GB"/>
          </a:p>
        </p:txBody>
      </p:sp>
    </p:spTree>
    <p:extLst>
      <p:ext uri="{BB962C8B-B14F-4D97-AF65-F5344CB8AC3E}">
        <p14:creationId xmlns:p14="http://schemas.microsoft.com/office/powerpoint/2010/main" val="2636627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One</a:t>
            </a:r>
            <a:r>
              <a:rPr lang="sv-SE" baseline="0"/>
              <a:t> can read the current electrification status </a:t>
            </a:r>
            <a:r>
              <a:rPr lang="sv-SE" baseline="0" smtClean="0"/>
              <a:t>of </a:t>
            </a:r>
            <a:r>
              <a:rPr lang="sv-SE" baseline="0" err="1" smtClean="0"/>
              <a:t>sub-Saharan</a:t>
            </a:r>
            <a:r>
              <a:rPr lang="sv-SE" baseline="0" smtClean="0"/>
              <a:t> </a:t>
            </a:r>
            <a:r>
              <a:rPr lang="sv-SE" baseline="0"/>
              <a:t>Africa as well as the projected population by 2030 on the sub-continent. </a:t>
            </a:r>
            <a:r>
              <a:rPr lang="sv-SE" baseline="0" err="1" smtClean="0"/>
              <a:t>Let’s</a:t>
            </a:r>
            <a:r>
              <a:rPr lang="sv-SE" baseline="0" smtClean="0"/>
              <a:t> </a:t>
            </a:r>
            <a:r>
              <a:rPr lang="sv-SE" baseline="0"/>
              <a:t>select Ethiopia! </a:t>
            </a:r>
          </a:p>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30</a:t>
            </a:fld>
            <a:endParaRPr lang="en-GB"/>
          </a:p>
        </p:txBody>
      </p:sp>
    </p:spTree>
    <p:extLst>
      <p:ext uri="{BB962C8B-B14F-4D97-AF65-F5344CB8AC3E}">
        <p14:creationId xmlns:p14="http://schemas.microsoft.com/office/powerpoint/2010/main" val="40496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Wingdings" panose="05000000000000000000" pitchFamily="2" charset="2"/>
              <a:buChar char="Ø"/>
            </a:pPr>
            <a:endParaRPr lang="sv-SE"/>
          </a:p>
          <a:p>
            <a:pPr marL="185766" indent="-185766">
              <a:buFont typeface="Wingdings" panose="05000000000000000000" pitchFamily="2" charset="2"/>
              <a:buChar char="Ø"/>
            </a:pPr>
            <a:r>
              <a:rPr lang="sv-SE"/>
              <a:t>ONSSET</a:t>
            </a:r>
            <a:r>
              <a:rPr lang="sv-SE" baseline="0"/>
              <a:t> is an </a:t>
            </a:r>
            <a:r>
              <a:rPr lang="sv-SE" baseline="0" err="1" smtClean="0"/>
              <a:t>open</a:t>
            </a:r>
            <a:r>
              <a:rPr lang="sv-SE" baseline="0" smtClean="0"/>
              <a:t>-source </a:t>
            </a:r>
            <a:r>
              <a:rPr lang="sv-SE" baseline="0" err="1" smtClean="0"/>
              <a:t>tool</a:t>
            </a:r>
            <a:r>
              <a:rPr lang="sv-SE" baseline="0" smtClean="0"/>
              <a:t>. </a:t>
            </a:r>
            <a:r>
              <a:rPr lang="sv-SE" baseline="0"/>
              <a:t>This means that the code behind the </a:t>
            </a:r>
            <a:r>
              <a:rPr lang="sv-SE" baseline="0" err="1" smtClean="0"/>
              <a:t>tool</a:t>
            </a:r>
            <a:r>
              <a:rPr lang="sv-SE" baseline="0" smtClean="0"/>
              <a:t>, and </a:t>
            </a:r>
            <a:r>
              <a:rPr lang="sv-SE" baseline="0" err="1" smtClean="0"/>
              <a:t>its</a:t>
            </a:r>
            <a:r>
              <a:rPr lang="sv-SE" baseline="0" smtClean="0"/>
              <a:t> </a:t>
            </a:r>
            <a:r>
              <a:rPr lang="sv-SE" baseline="0"/>
              <a:t>documentation and </a:t>
            </a:r>
            <a:r>
              <a:rPr lang="sv-SE" baseline="0" err="1" smtClean="0"/>
              <a:t>datasets</a:t>
            </a:r>
            <a:r>
              <a:rPr lang="sv-SE" baseline="0" smtClean="0"/>
              <a:t> </a:t>
            </a:r>
            <a:r>
              <a:rPr lang="sv-SE" baseline="0"/>
              <a:t>are publicly available. </a:t>
            </a:r>
          </a:p>
          <a:p>
            <a:pPr marL="185766" marR="0" indent="-185766" algn="l" defTabSz="913956"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aseline="0"/>
              <a:t>ONSSET is a </a:t>
            </a:r>
            <a:r>
              <a:rPr lang="sv-SE" baseline="0" err="1" smtClean="0"/>
              <a:t>bottom-up</a:t>
            </a:r>
            <a:r>
              <a:rPr lang="sv-SE" baseline="0" smtClean="0"/>
              <a:t> </a:t>
            </a:r>
            <a:r>
              <a:rPr lang="sv-SE" baseline="0" err="1"/>
              <a:t>optimization</a:t>
            </a:r>
            <a:r>
              <a:rPr lang="sv-SE" baseline="0"/>
              <a:t> </a:t>
            </a:r>
            <a:r>
              <a:rPr lang="sv-SE" baseline="0" err="1" smtClean="0"/>
              <a:t>tool</a:t>
            </a:r>
            <a:r>
              <a:rPr lang="sv-SE" baseline="0" smtClean="0"/>
              <a:t>, </a:t>
            </a:r>
            <a:r>
              <a:rPr lang="sv-SE" baseline="0"/>
              <a:t>which means that it is a </a:t>
            </a:r>
            <a:r>
              <a:rPr lang="sv-SE" baseline="0" smtClean="0"/>
              <a:t>technology-driven </a:t>
            </a:r>
            <a:r>
              <a:rPr lang="sv-SE" baseline="0"/>
              <a:t>model, the objective of which is to achieve full access to affordable, reliable, sustainable and modern electricity for all by 2030 </a:t>
            </a:r>
            <a:r>
              <a:rPr lang="sv-SE" baseline="0" smtClean="0"/>
              <a:t>for the </a:t>
            </a:r>
            <a:r>
              <a:rPr lang="sv-SE" baseline="0" err="1" smtClean="0"/>
              <a:t>lowest</a:t>
            </a:r>
            <a:r>
              <a:rPr lang="sv-SE" baseline="0" smtClean="0"/>
              <a:t> </a:t>
            </a:r>
            <a:r>
              <a:rPr lang="sv-SE" baseline="0" err="1" smtClean="0"/>
              <a:t>cost</a:t>
            </a:r>
            <a:r>
              <a:rPr lang="sv-SE" baseline="0" smtClean="0"/>
              <a:t>.</a:t>
            </a:r>
            <a:endParaRPr lang="en-GB"/>
          </a:p>
          <a:p>
            <a:pPr marL="185766" indent="-185766">
              <a:buFont typeface="Wingdings" panose="05000000000000000000" pitchFamily="2" charset="2"/>
              <a:buChar char="Ø"/>
            </a:pPr>
            <a:r>
              <a:rPr lang="sv-SE" baseline="0"/>
              <a:t>It compares a plethora of mature electrification technologies in order to come up with the </a:t>
            </a:r>
            <a:r>
              <a:rPr lang="sv-SE" baseline="0" err="1" smtClean="0"/>
              <a:t>lowest-cost</a:t>
            </a:r>
            <a:r>
              <a:rPr lang="sv-SE" baseline="0" smtClean="0"/>
              <a:t> </a:t>
            </a:r>
            <a:r>
              <a:rPr lang="sv-SE" baseline="0"/>
              <a:t>one. The technologies are </a:t>
            </a:r>
            <a:r>
              <a:rPr lang="sv-SE" baseline="0" err="1" smtClean="0"/>
              <a:t>ones</a:t>
            </a:r>
            <a:r>
              <a:rPr lang="sv-SE" baseline="0" smtClean="0"/>
              <a:t> </a:t>
            </a:r>
            <a:r>
              <a:rPr lang="sv-SE" baseline="0" err="1" smtClean="0"/>
              <a:t>mentioned</a:t>
            </a:r>
            <a:r>
              <a:rPr lang="sv-SE" baseline="0" smtClean="0"/>
              <a:t> </a:t>
            </a:r>
            <a:r>
              <a:rPr lang="sv-SE" baseline="0" err="1" smtClean="0"/>
              <a:t>earlier</a:t>
            </a:r>
            <a:r>
              <a:rPr lang="sv-SE" baseline="0" smtClean="0"/>
              <a:t>: extension </a:t>
            </a:r>
            <a:r>
              <a:rPr lang="sv-SE" baseline="0"/>
              <a:t>of the national </a:t>
            </a:r>
            <a:r>
              <a:rPr lang="sv-SE" baseline="0" err="1"/>
              <a:t>grid</a:t>
            </a:r>
            <a:r>
              <a:rPr lang="sv-SE" baseline="0"/>
              <a:t> </a:t>
            </a:r>
            <a:r>
              <a:rPr lang="sv-SE" baseline="0" err="1" smtClean="0"/>
              <a:t>network</a:t>
            </a:r>
            <a:r>
              <a:rPr lang="sv-SE" baseline="0" smtClean="0"/>
              <a:t>; mini-</a:t>
            </a:r>
            <a:r>
              <a:rPr lang="sv-SE" baseline="0" err="1" smtClean="0"/>
              <a:t>grid</a:t>
            </a:r>
            <a:r>
              <a:rPr lang="sv-SE" baseline="0" smtClean="0"/>
              <a:t> </a:t>
            </a:r>
            <a:r>
              <a:rPr lang="sv-SE" baseline="0"/>
              <a:t>systems that consist of </a:t>
            </a:r>
            <a:r>
              <a:rPr lang="sv-SE" baseline="0" err="1" smtClean="0"/>
              <a:t>hydropower</a:t>
            </a:r>
            <a:r>
              <a:rPr lang="sv-SE" baseline="0" smtClean="0"/>
              <a:t> </a:t>
            </a:r>
            <a:r>
              <a:rPr lang="sv-SE" baseline="0"/>
              <a:t>plants, </a:t>
            </a:r>
            <a:r>
              <a:rPr lang="sv-SE" baseline="0" smtClean="0"/>
              <a:t>solar </a:t>
            </a:r>
            <a:r>
              <a:rPr lang="sv-SE" baseline="0"/>
              <a:t>PV, </a:t>
            </a:r>
            <a:r>
              <a:rPr lang="sv-SE" baseline="0" err="1" smtClean="0"/>
              <a:t>wind</a:t>
            </a:r>
            <a:r>
              <a:rPr lang="sv-SE" baseline="0" smtClean="0"/>
              <a:t> </a:t>
            </a:r>
            <a:r>
              <a:rPr lang="sv-SE" baseline="0"/>
              <a:t>turbines or </a:t>
            </a:r>
            <a:r>
              <a:rPr lang="sv-SE" baseline="0" smtClean="0"/>
              <a:t>diesel </a:t>
            </a:r>
            <a:r>
              <a:rPr lang="sv-SE" baseline="0" err="1" smtClean="0"/>
              <a:t>gensets</a:t>
            </a:r>
            <a:r>
              <a:rPr lang="sv-SE" baseline="0" smtClean="0"/>
              <a:t>; </a:t>
            </a:r>
            <a:r>
              <a:rPr lang="sv-SE" baseline="0"/>
              <a:t>and </a:t>
            </a:r>
            <a:r>
              <a:rPr lang="sv-SE" baseline="0" err="1" smtClean="0"/>
              <a:t>standalone</a:t>
            </a:r>
            <a:r>
              <a:rPr lang="sv-SE" baseline="0" smtClean="0"/>
              <a:t> </a:t>
            </a:r>
            <a:r>
              <a:rPr lang="sv-SE" baseline="0"/>
              <a:t>systems with either solar </a:t>
            </a:r>
            <a:r>
              <a:rPr lang="sv-SE" baseline="0" smtClean="0"/>
              <a:t>PV </a:t>
            </a:r>
            <a:r>
              <a:rPr lang="sv-SE" baseline="0"/>
              <a:t>or diesel </a:t>
            </a:r>
            <a:r>
              <a:rPr lang="sv-SE" baseline="0" err="1" smtClean="0"/>
              <a:t>gensets</a:t>
            </a:r>
            <a:r>
              <a:rPr lang="sv-SE" baseline="0" smtClean="0"/>
              <a:t>.</a:t>
            </a:r>
            <a:endParaRPr lang="sv-SE" baseline="0"/>
          </a:p>
        </p:txBody>
      </p:sp>
      <p:sp>
        <p:nvSpPr>
          <p:cNvPr id="4" name="Slide Number Placeholder 3"/>
          <p:cNvSpPr>
            <a:spLocks noGrp="1"/>
          </p:cNvSpPr>
          <p:nvPr>
            <p:ph type="sldNum" sz="quarter" idx="10"/>
          </p:nvPr>
        </p:nvSpPr>
        <p:spPr/>
        <p:txBody>
          <a:bodyPr/>
          <a:lstStyle/>
          <a:p>
            <a:fld id="{F4ADF510-92B0-49DE-9C99-E21626351E91}" type="slidenum">
              <a:rPr lang="en-GB" smtClean="0"/>
              <a:t>4</a:t>
            </a:fld>
            <a:endParaRPr lang="en-GB"/>
          </a:p>
        </p:txBody>
      </p:sp>
    </p:spTree>
    <p:extLst>
      <p:ext uri="{BB962C8B-B14F-4D97-AF65-F5344CB8AC3E}">
        <p14:creationId xmlns:p14="http://schemas.microsoft.com/office/powerpoint/2010/main" val="3224565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Now we can</a:t>
            </a:r>
            <a:r>
              <a:rPr lang="sv-SE" baseline="0"/>
              <a:t> get an overview of the country’s current electricity access rate, as well as its current and </a:t>
            </a:r>
            <a:r>
              <a:rPr lang="sv-SE" baseline="0" err="1" smtClean="0"/>
              <a:t>estimated</a:t>
            </a:r>
            <a:r>
              <a:rPr lang="sv-SE" baseline="0" smtClean="0"/>
              <a:t> </a:t>
            </a:r>
            <a:r>
              <a:rPr lang="sv-SE" baseline="0"/>
              <a:t>population by 2030.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31</a:t>
            </a:fld>
            <a:endParaRPr lang="en-GB"/>
          </a:p>
        </p:txBody>
      </p:sp>
    </p:spTree>
    <p:extLst>
      <p:ext uri="{BB962C8B-B14F-4D97-AF65-F5344CB8AC3E}">
        <p14:creationId xmlns:p14="http://schemas.microsoft.com/office/powerpoint/2010/main" val="1508340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The</a:t>
            </a:r>
            <a:r>
              <a:rPr lang="sv-SE" baseline="0"/>
              <a:t> analysis is carried out for several scenarios in order to capture the specificities of different countries.</a:t>
            </a:r>
          </a:p>
          <a:p>
            <a:endParaRPr lang="sv-SE" baseline="0"/>
          </a:p>
          <a:p>
            <a:r>
              <a:rPr lang="sv-SE" baseline="0" smtClean="0"/>
              <a:t>Three </a:t>
            </a:r>
            <a:r>
              <a:rPr lang="sv-SE" baseline="0"/>
              <a:t>different national grid electricity costs are considered. These depend on the electricity generation mix of each country. </a:t>
            </a:r>
          </a:p>
          <a:p>
            <a:endParaRPr lang="sv-SE" baseline="0"/>
          </a:p>
          <a:p>
            <a:r>
              <a:rPr lang="sv-SE" baseline="0"/>
              <a:t>Further, we consider two scenarios related to diesel prices (the current and </a:t>
            </a:r>
            <a:r>
              <a:rPr lang="sv-SE" baseline="0" err="1" smtClean="0"/>
              <a:t>projected</a:t>
            </a:r>
            <a:r>
              <a:rPr lang="sv-SE" baseline="0" smtClean="0"/>
              <a:t> </a:t>
            </a:r>
            <a:r>
              <a:rPr lang="sv-SE" baseline="0" err="1" smtClean="0"/>
              <a:t>ones</a:t>
            </a:r>
            <a:r>
              <a:rPr lang="sv-SE" baseline="0" smtClean="0"/>
              <a:t>). </a:t>
            </a:r>
            <a:r>
              <a:rPr lang="sv-SE" baseline="0"/>
              <a:t>With this, we can evaluate how different diesel prices influence the technology choice. </a:t>
            </a:r>
          </a:p>
          <a:p>
            <a:endParaRPr lang="sv-SE" baseline="0"/>
          </a:p>
          <a:p>
            <a:r>
              <a:rPr lang="sv-SE" baseline="0"/>
              <a:t>Lastly, five electrification access tiers are taken into account. </a:t>
            </a:r>
            <a:r>
              <a:rPr lang="en-GB" sz="1300"/>
              <a:t>Each tier represents different levels of electricity services </a:t>
            </a:r>
            <a:r>
              <a:rPr lang="en-GB" sz="1300" smtClean="0"/>
              <a:t>starting </a:t>
            </a:r>
            <a:r>
              <a:rPr lang="en-GB" sz="1300"/>
              <a:t>from basic lighting (lowest tier) to services that provide comfort, such as air-conditioning. In total, we have 30 scenarios. On the </a:t>
            </a:r>
            <a:r>
              <a:rPr lang="en-GB" sz="1300" smtClean="0"/>
              <a:t>left </a:t>
            </a:r>
            <a:r>
              <a:rPr lang="en-GB" sz="1300"/>
              <a:t>side, we select scenarios. Let’s select…..</a:t>
            </a:r>
          </a:p>
          <a:p>
            <a:endParaRPr lang="en-GB" sz="1300"/>
          </a:p>
          <a:p>
            <a:r>
              <a:rPr lang="en-GB" sz="1300"/>
              <a:t>Results are shown in the map, table and graph. The optimal electrification split is presented in the map. The new connections appear here (show with the pointer). The share of each technology in terms of new connections is shown in this table, </a:t>
            </a:r>
            <a:r>
              <a:rPr lang="en-GB" sz="1300" smtClean="0"/>
              <a:t>while </a:t>
            </a:r>
            <a:r>
              <a:rPr lang="en-GB" sz="1300"/>
              <a:t>the </a:t>
            </a:r>
            <a:r>
              <a:rPr lang="en-GB" sz="1300" smtClean="0"/>
              <a:t>investment </a:t>
            </a:r>
            <a:r>
              <a:rPr lang="en-GB" sz="1300"/>
              <a:t>requirements for the selected electrification tier to reach </a:t>
            </a:r>
            <a:r>
              <a:rPr lang="en-GB" sz="1300" smtClean="0"/>
              <a:t>universal </a:t>
            </a:r>
            <a:r>
              <a:rPr lang="en-GB" sz="1300"/>
              <a:t>access to electricity are presented in this </a:t>
            </a:r>
            <a:r>
              <a:rPr lang="en-GB" sz="1300" smtClean="0"/>
              <a:t>graph </a:t>
            </a:r>
            <a:r>
              <a:rPr lang="en-GB" sz="1300"/>
              <a:t>(show with the pointer</a:t>
            </a:r>
            <a:r>
              <a:rPr lang="en-GB" sz="1300" smtClean="0"/>
              <a:t>).</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32</a:t>
            </a:fld>
            <a:endParaRPr lang="en-GB"/>
          </a:p>
        </p:txBody>
      </p:sp>
    </p:spTree>
    <p:extLst>
      <p:ext uri="{BB962C8B-B14F-4D97-AF65-F5344CB8AC3E}">
        <p14:creationId xmlns:p14="http://schemas.microsoft.com/office/powerpoint/2010/main" val="2522389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Note that the</a:t>
            </a:r>
            <a:r>
              <a:rPr lang="sv-SE" baseline="0"/>
              <a:t> resolution of this analysis is 10x10 </a:t>
            </a:r>
            <a:r>
              <a:rPr lang="sv-SE" baseline="0" err="1" smtClean="0"/>
              <a:t>kilometres</a:t>
            </a:r>
            <a:r>
              <a:rPr lang="sv-SE" baseline="0" smtClean="0"/>
              <a:t>, </a:t>
            </a:r>
            <a:r>
              <a:rPr lang="sv-SE" baseline="0"/>
              <a:t>i.e</a:t>
            </a:r>
            <a:r>
              <a:rPr lang="sv-SE" baseline="0" smtClean="0"/>
              <a:t>., </a:t>
            </a:r>
            <a:r>
              <a:rPr lang="sv-SE" baseline="0"/>
              <a:t>the area of each grid cell is </a:t>
            </a:r>
            <a:r>
              <a:rPr lang="sv-SE" baseline="0" err="1" smtClean="0"/>
              <a:t>approximately</a:t>
            </a:r>
            <a:r>
              <a:rPr lang="sv-SE" baseline="0" smtClean="0"/>
              <a:t> </a:t>
            </a:r>
            <a:r>
              <a:rPr lang="sv-SE" baseline="0"/>
              <a:t>100 km</a:t>
            </a:r>
            <a:r>
              <a:rPr lang="sv-SE" baseline="30000"/>
              <a:t>2</a:t>
            </a:r>
            <a:r>
              <a:rPr lang="sv-SE" baseline="0"/>
              <a:t>. For each grid cell, we can read three critical figures. What is the expected population based on projections and GIS analysis? </a:t>
            </a:r>
          </a:p>
          <a:p>
            <a:r>
              <a:rPr lang="sv-SE" baseline="0"/>
              <a:t>What is the </a:t>
            </a:r>
            <a:r>
              <a:rPr lang="sv-SE" baseline="0" err="1" smtClean="0"/>
              <a:t>least-cost</a:t>
            </a:r>
            <a:r>
              <a:rPr lang="sv-SE" baseline="0" smtClean="0"/>
              <a:t> </a:t>
            </a:r>
            <a:r>
              <a:rPr lang="sv-SE" baseline="0" err="1"/>
              <a:t>electrification</a:t>
            </a:r>
            <a:r>
              <a:rPr lang="sv-SE" baseline="0"/>
              <a:t> </a:t>
            </a:r>
            <a:r>
              <a:rPr lang="sv-SE" baseline="0" smtClean="0"/>
              <a:t>technology, </a:t>
            </a:r>
            <a:r>
              <a:rPr lang="sv-SE" baseline="0"/>
              <a:t>and what is the levelized cost of generating electricity achieved by this option?</a:t>
            </a:r>
          </a:p>
          <a:p>
            <a:endParaRPr lang="sv-SE" baseline="0"/>
          </a:p>
          <a:p>
            <a:r>
              <a:rPr lang="sv-SE" baseline="0"/>
              <a:t>All </a:t>
            </a:r>
            <a:r>
              <a:rPr lang="sv-SE" baseline="0" smtClean="0"/>
              <a:t>of these </a:t>
            </a:r>
            <a:r>
              <a:rPr lang="sv-SE" baseline="0" err="1" smtClean="0"/>
              <a:t>figures</a:t>
            </a:r>
            <a:r>
              <a:rPr lang="sv-SE" baseline="0" smtClean="0"/>
              <a:t> are </a:t>
            </a:r>
            <a:r>
              <a:rPr lang="sv-SE" baseline="0"/>
              <a:t>available for roughly 240,000 locations on the continent. </a:t>
            </a:r>
          </a:p>
        </p:txBody>
      </p:sp>
      <p:sp>
        <p:nvSpPr>
          <p:cNvPr id="4" name="Slide Number Placeholder 3"/>
          <p:cNvSpPr>
            <a:spLocks noGrp="1"/>
          </p:cNvSpPr>
          <p:nvPr>
            <p:ph type="sldNum" sz="quarter" idx="10"/>
          </p:nvPr>
        </p:nvSpPr>
        <p:spPr/>
        <p:txBody>
          <a:bodyPr/>
          <a:lstStyle/>
          <a:p>
            <a:fld id="{F4ADF510-92B0-49DE-9C99-E21626351E91}" type="slidenum">
              <a:rPr lang="en-GB" smtClean="0"/>
              <a:t>33</a:t>
            </a:fld>
            <a:endParaRPr lang="en-GB"/>
          </a:p>
        </p:txBody>
      </p:sp>
    </p:spTree>
    <p:extLst>
      <p:ext uri="{BB962C8B-B14F-4D97-AF65-F5344CB8AC3E}">
        <p14:creationId xmlns:p14="http://schemas.microsoft.com/office/powerpoint/2010/main" val="1635868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Some</a:t>
            </a:r>
            <a:r>
              <a:rPr lang="sv-SE" baseline="0"/>
              <a:t> </a:t>
            </a:r>
            <a:r>
              <a:rPr lang="sv-SE" baseline="0" err="1"/>
              <a:t>key</a:t>
            </a:r>
            <a:r>
              <a:rPr lang="sv-SE" baseline="0"/>
              <a:t> </a:t>
            </a:r>
            <a:r>
              <a:rPr lang="sv-SE" baseline="0" err="1" smtClean="0"/>
              <a:t>takeaway</a:t>
            </a:r>
            <a:r>
              <a:rPr lang="sv-SE" baseline="0" smtClean="0"/>
              <a:t> </a:t>
            </a:r>
            <a:r>
              <a:rPr lang="sv-SE" baseline="0"/>
              <a:t>messages regarding the </a:t>
            </a:r>
            <a:r>
              <a:rPr lang="sv-SE" baseline="0" err="1"/>
              <a:t>electrification</a:t>
            </a:r>
            <a:r>
              <a:rPr lang="sv-SE" baseline="0"/>
              <a:t> </a:t>
            </a:r>
            <a:r>
              <a:rPr lang="sv-SE" baseline="0" err="1" smtClean="0"/>
              <a:t>tool</a:t>
            </a:r>
            <a:r>
              <a:rPr lang="sv-SE" baseline="0" smtClean="0"/>
              <a:t> </a:t>
            </a:r>
            <a:r>
              <a:rPr lang="sv-SE" baseline="0" err="1" smtClean="0"/>
              <a:t>include</a:t>
            </a:r>
            <a:r>
              <a:rPr lang="sv-SE" baseline="0" smtClean="0"/>
              <a:t>:</a:t>
            </a:r>
            <a:endParaRPr lang="sv-SE" baseline="0"/>
          </a:p>
          <a:p>
            <a:endParaRPr lang="sv-SE" baseline="0"/>
          </a:p>
          <a:p>
            <a:r>
              <a:rPr lang="sv-SE" baseline="0"/>
              <a:t>This tool is a complementary approach to existing energy planning </a:t>
            </a:r>
            <a:r>
              <a:rPr lang="sv-SE" baseline="0" err="1"/>
              <a:t>models</a:t>
            </a:r>
            <a:r>
              <a:rPr lang="sv-SE" baseline="0"/>
              <a:t> </a:t>
            </a:r>
            <a:r>
              <a:rPr lang="sv-SE" baseline="0" smtClean="0"/>
              <a:t>that </a:t>
            </a:r>
            <a:r>
              <a:rPr lang="sv-SE" baseline="0"/>
              <a:t>do not consider geographical characteristics related to energy. </a:t>
            </a:r>
            <a:endParaRPr lang="sv-SE" baseline="0" smtClean="0"/>
          </a:p>
          <a:p>
            <a:endParaRPr lang="sv-SE" baseline="0"/>
          </a:p>
          <a:p>
            <a:r>
              <a:rPr lang="sv-SE" baseline="0"/>
              <a:t>It can be used to </a:t>
            </a:r>
            <a:r>
              <a:rPr lang="sv-SE" baseline="0" err="1"/>
              <a:t>inform</a:t>
            </a:r>
            <a:r>
              <a:rPr lang="sv-SE" baseline="0"/>
              <a:t> </a:t>
            </a:r>
            <a:r>
              <a:rPr lang="sv-SE" baseline="0" smtClean="0"/>
              <a:t>decision-</a:t>
            </a:r>
            <a:r>
              <a:rPr lang="sv-SE" baseline="0" err="1" smtClean="0"/>
              <a:t>making</a:t>
            </a:r>
            <a:r>
              <a:rPr lang="sv-SE" baseline="0" smtClean="0"/>
              <a:t> </a:t>
            </a:r>
            <a:r>
              <a:rPr lang="sv-SE" baseline="0"/>
              <a:t>in the energy </a:t>
            </a:r>
            <a:r>
              <a:rPr lang="sv-SE" baseline="0" err="1" smtClean="0"/>
              <a:t>field</a:t>
            </a:r>
            <a:r>
              <a:rPr lang="sv-SE" baseline="0" smtClean="0"/>
              <a:t>, </a:t>
            </a:r>
            <a:r>
              <a:rPr lang="sv-SE" baseline="0"/>
              <a:t>and to bridge science, technology and policy at different levels. </a:t>
            </a:r>
          </a:p>
          <a:p>
            <a:r>
              <a:rPr lang="sv-SE" baseline="0"/>
              <a:t>Moreover, </a:t>
            </a:r>
            <a:r>
              <a:rPr lang="sv-SE" baseline="0" smtClean="0"/>
              <a:t>it </a:t>
            </a:r>
            <a:r>
              <a:rPr lang="sv-SE" baseline="0" err="1" smtClean="0"/>
              <a:t>can</a:t>
            </a:r>
            <a:r>
              <a:rPr lang="sv-SE" baseline="0" smtClean="0"/>
              <a:t> </a:t>
            </a:r>
            <a:r>
              <a:rPr lang="sv-SE" baseline="0"/>
              <a:t>help planners and analysts identify </a:t>
            </a:r>
            <a:r>
              <a:rPr lang="sv-SE" baseline="0" err="1"/>
              <a:t>around</a:t>
            </a:r>
            <a:r>
              <a:rPr lang="sv-SE" baseline="0"/>
              <a:t> </a:t>
            </a:r>
            <a:r>
              <a:rPr lang="sv-SE" baseline="0" smtClean="0"/>
              <a:t>$1.3 trillion in </a:t>
            </a:r>
            <a:r>
              <a:rPr lang="sv-SE" baseline="0"/>
              <a:t>investments by country, location and </a:t>
            </a:r>
            <a:r>
              <a:rPr lang="sv-SE" baseline="0" smtClean="0"/>
              <a:t>technology </a:t>
            </a:r>
            <a:r>
              <a:rPr lang="sv-SE" baseline="0"/>
              <a:t>type. </a:t>
            </a:r>
          </a:p>
          <a:p>
            <a:endParaRPr lang="sv-SE" baseline="0"/>
          </a:p>
          <a:p>
            <a:r>
              <a:rPr lang="sv-SE" baseline="0"/>
              <a:t>Lastly, one of most important aspects of this interface is </a:t>
            </a:r>
            <a:r>
              <a:rPr lang="sv-SE" baseline="0" err="1"/>
              <a:t>its</a:t>
            </a:r>
            <a:r>
              <a:rPr lang="sv-SE" baseline="0"/>
              <a:t> </a:t>
            </a:r>
            <a:r>
              <a:rPr lang="sv-SE" baseline="0" err="1" smtClean="0"/>
              <a:t>open</a:t>
            </a:r>
            <a:r>
              <a:rPr lang="sv-SE" baseline="0" smtClean="0"/>
              <a:t>-source </a:t>
            </a:r>
            <a:r>
              <a:rPr lang="sv-SE" baseline="0"/>
              <a:t>nature. Anyone with access </a:t>
            </a:r>
            <a:r>
              <a:rPr lang="sv-SE" baseline="0" smtClean="0"/>
              <a:t>to the Internet </a:t>
            </a:r>
            <a:r>
              <a:rPr lang="sv-SE" baseline="0"/>
              <a:t>may navigate through and download the results of the electrification analysis for 44 African countries. </a:t>
            </a:r>
          </a:p>
          <a:p>
            <a:endParaRPr lang="sv-SE" baseline="0"/>
          </a:p>
          <a:p>
            <a:r>
              <a:rPr lang="en-CA" sz="1200" kern="1200">
                <a:solidFill>
                  <a:schemeClr val="tx1"/>
                </a:solidFill>
                <a:effectLst/>
                <a:latin typeface="+mn-lt"/>
                <a:ea typeface="+mn-ea"/>
                <a:cs typeface="+mn-cs"/>
              </a:rPr>
              <a:t>ONSSET can already provide invaluable support to policy and </a:t>
            </a:r>
            <a:r>
              <a:rPr lang="en-CA" sz="1200" kern="1200" smtClean="0">
                <a:solidFill>
                  <a:schemeClr val="tx1"/>
                </a:solidFill>
                <a:effectLst/>
                <a:latin typeface="+mn-lt"/>
                <a:ea typeface="+mn-ea"/>
                <a:cs typeface="+mn-cs"/>
              </a:rPr>
              <a:t>decision-makers </a:t>
            </a:r>
            <a:r>
              <a:rPr lang="en-CA" sz="1200" kern="1200">
                <a:solidFill>
                  <a:schemeClr val="tx1"/>
                </a:solidFill>
                <a:effectLst/>
                <a:latin typeface="+mn-lt"/>
                <a:ea typeface="+mn-ea"/>
                <a:cs typeface="+mn-cs"/>
              </a:rPr>
              <a:t>on least-cost electrification strategies. Most importantly, the tool specifically addresses the needs of the energy poor and offers solutions.</a:t>
            </a:r>
          </a:p>
          <a:p>
            <a:endParaRPr lang="en-CA" sz="1200" kern="1200">
              <a:solidFill>
                <a:schemeClr val="tx1"/>
              </a:solidFill>
              <a:effectLst/>
              <a:latin typeface="+mn-lt"/>
              <a:ea typeface="+mn-ea"/>
              <a:cs typeface="+mn-cs"/>
            </a:endParaRPr>
          </a:p>
          <a:p>
            <a:pPr marL="0" marR="0" indent="0" algn="l" defTabSz="913956"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But is does not implement the identified strategies nor does it provide </a:t>
            </a:r>
            <a:r>
              <a:rPr lang="en-CA" sz="1200" kern="1200" smtClean="0">
                <a:solidFill>
                  <a:schemeClr val="tx1"/>
                </a:solidFill>
                <a:effectLst/>
                <a:latin typeface="+mn-lt"/>
                <a:ea typeface="+mn-ea"/>
                <a:cs typeface="+mn-cs"/>
              </a:rPr>
              <a:t>necessary </a:t>
            </a:r>
            <a:r>
              <a:rPr lang="en-CA" sz="1200" kern="1200">
                <a:solidFill>
                  <a:schemeClr val="tx1"/>
                </a:solidFill>
                <a:effectLst/>
                <a:latin typeface="+mn-lt"/>
                <a:ea typeface="+mn-ea"/>
                <a:cs typeface="+mn-cs"/>
              </a:rPr>
              <a:t>finance. It highlights the challenges before policy and </a:t>
            </a:r>
            <a:r>
              <a:rPr lang="en-CA" sz="1200" kern="1200" smtClean="0">
                <a:solidFill>
                  <a:schemeClr val="tx1"/>
                </a:solidFill>
                <a:effectLst/>
                <a:latin typeface="+mn-lt"/>
                <a:ea typeface="+mn-ea"/>
                <a:cs typeface="+mn-cs"/>
              </a:rPr>
              <a:t>decision-makers </a:t>
            </a:r>
            <a:r>
              <a:rPr lang="en-CA" sz="1200" kern="1200">
                <a:solidFill>
                  <a:schemeClr val="tx1"/>
                </a:solidFill>
                <a:effectLst/>
                <a:latin typeface="+mn-lt"/>
                <a:ea typeface="+mn-ea"/>
                <a:cs typeface="+mn-cs"/>
              </a:rPr>
              <a:t>charged with the implementation of </a:t>
            </a:r>
            <a:r>
              <a:rPr lang="en-CA" sz="1200" kern="1200" smtClean="0">
                <a:solidFill>
                  <a:schemeClr val="tx1"/>
                </a:solidFill>
                <a:effectLst/>
                <a:latin typeface="+mn-lt"/>
                <a:ea typeface="+mn-ea"/>
                <a:cs typeface="+mn-cs"/>
              </a:rPr>
              <a:t>SDG</a:t>
            </a:r>
            <a:r>
              <a:rPr lang="en-CA" sz="1200" kern="1200" baseline="0" smtClean="0">
                <a:solidFill>
                  <a:schemeClr val="tx1"/>
                </a:solidFill>
                <a:effectLst/>
                <a:latin typeface="+mn-lt"/>
                <a:ea typeface="+mn-ea"/>
                <a:cs typeface="+mn-cs"/>
              </a:rPr>
              <a:t> </a:t>
            </a:r>
            <a:r>
              <a:rPr lang="en-CA" sz="1200" kern="1200" smtClean="0">
                <a:solidFill>
                  <a:schemeClr val="tx1"/>
                </a:solidFill>
                <a:effectLst/>
                <a:latin typeface="+mn-lt"/>
                <a:ea typeface="+mn-ea"/>
                <a:cs typeface="+mn-cs"/>
              </a:rPr>
              <a:t>7</a:t>
            </a:r>
            <a:r>
              <a:rPr lang="en-CA" sz="1200" kern="1200">
                <a:solidFill>
                  <a:schemeClr val="tx1"/>
                </a:solidFill>
                <a:effectLst/>
                <a:latin typeface="+mn-lt"/>
                <a:ea typeface="+mn-ea"/>
                <a:cs typeface="+mn-cs"/>
              </a:rPr>
              <a:t>, </a:t>
            </a:r>
            <a:r>
              <a:rPr lang="en-CA" sz="1200" kern="1200" smtClean="0">
                <a:solidFill>
                  <a:schemeClr val="tx1"/>
                </a:solidFill>
                <a:effectLst/>
                <a:latin typeface="+mn-lt"/>
                <a:ea typeface="+mn-ea"/>
                <a:cs typeface="+mn-cs"/>
              </a:rPr>
              <a:t>and allows </a:t>
            </a:r>
            <a:r>
              <a:rPr lang="en-CA" sz="1200" kern="1200">
                <a:solidFill>
                  <a:schemeClr val="tx1"/>
                </a:solidFill>
                <a:effectLst/>
                <a:latin typeface="+mn-lt"/>
                <a:ea typeface="+mn-ea"/>
                <a:cs typeface="+mn-cs"/>
              </a:rPr>
              <a:t>the analysis of trade-offs between competing demands on financial </a:t>
            </a:r>
            <a:r>
              <a:rPr lang="en-CA" sz="1200" kern="1200" smtClean="0">
                <a:solidFill>
                  <a:schemeClr val="tx1"/>
                </a:solidFill>
                <a:effectLst/>
                <a:latin typeface="+mn-lt"/>
                <a:ea typeface="+mn-ea"/>
                <a:cs typeface="+mn-cs"/>
              </a:rPr>
              <a:t>resources, </a:t>
            </a:r>
            <a:r>
              <a:rPr lang="en-CA" sz="1200" kern="1200">
                <a:solidFill>
                  <a:schemeClr val="tx1"/>
                </a:solidFill>
                <a:effectLst/>
                <a:latin typeface="+mn-lt"/>
                <a:ea typeface="+mn-ea"/>
                <a:cs typeface="+mn-cs"/>
              </a:rPr>
              <a:t>and thus </a:t>
            </a:r>
            <a:r>
              <a:rPr lang="en-CA" sz="1200" kern="1200" smtClean="0">
                <a:solidFill>
                  <a:schemeClr val="tx1"/>
                </a:solidFill>
                <a:effectLst/>
                <a:latin typeface="+mn-lt"/>
                <a:ea typeface="+mn-ea"/>
                <a:cs typeface="+mn-cs"/>
              </a:rPr>
              <a:t>the prudent </a:t>
            </a:r>
            <a:r>
              <a:rPr lang="en-CA" sz="1200" kern="1200">
                <a:solidFill>
                  <a:schemeClr val="tx1"/>
                </a:solidFill>
                <a:effectLst/>
                <a:latin typeface="+mn-lt"/>
                <a:ea typeface="+mn-ea"/>
                <a:cs typeface="+mn-cs"/>
              </a:rPr>
              <a:t>prioritization of </a:t>
            </a:r>
            <a:r>
              <a:rPr lang="en-CA" sz="1200" kern="1200" smtClean="0">
                <a:solidFill>
                  <a:schemeClr val="tx1"/>
                </a:solidFill>
                <a:effectLst/>
                <a:latin typeface="+mn-lt"/>
                <a:ea typeface="+mn-ea"/>
                <a:cs typeface="+mn-cs"/>
              </a:rPr>
              <a:t>available resources</a:t>
            </a:r>
            <a:r>
              <a:rPr lang="en-CA" sz="1200" kern="1200">
                <a:solidFill>
                  <a:schemeClr val="tx1"/>
                </a:solidFill>
                <a:effectLst/>
                <a:latin typeface="+mn-lt"/>
                <a:ea typeface="+mn-ea"/>
                <a:cs typeface="+mn-cs"/>
              </a:rPr>
              <a:t>.</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ADF510-92B0-49DE-9C99-E21626351E91}" type="slidenum">
              <a:rPr lang="en-GB" smtClean="0"/>
              <a:t>34</a:t>
            </a:fld>
            <a:endParaRPr lang="en-GB"/>
          </a:p>
        </p:txBody>
      </p:sp>
    </p:spTree>
    <p:extLst>
      <p:ext uri="{BB962C8B-B14F-4D97-AF65-F5344CB8AC3E}">
        <p14:creationId xmlns:p14="http://schemas.microsoft.com/office/powerpoint/2010/main" val="2597681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35</a:t>
            </a:fld>
            <a:endParaRPr lang="en-GB"/>
          </a:p>
        </p:txBody>
      </p:sp>
    </p:spTree>
    <p:extLst>
      <p:ext uri="{BB962C8B-B14F-4D97-AF65-F5344CB8AC3E}">
        <p14:creationId xmlns:p14="http://schemas.microsoft.com/office/powerpoint/2010/main" val="1376156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36</a:t>
            </a:fld>
            <a:endParaRPr lang="en-GB"/>
          </a:p>
        </p:txBody>
      </p:sp>
    </p:spTree>
    <p:extLst>
      <p:ext uri="{BB962C8B-B14F-4D97-AF65-F5344CB8AC3E}">
        <p14:creationId xmlns:p14="http://schemas.microsoft.com/office/powerpoint/2010/main" val="2350152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37</a:t>
            </a:fld>
            <a:endParaRPr lang="en-GB"/>
          </a:p>
        </p:txBody>
      </p:sp>
    </p:spTree>
    <p:extLst>
      <p:ext uri="{BB962C8B-B14F-4D97-AF65-F5344CB8AC3E}">
        <p14:creationId xmlns:p14="http://schemas.microsoft.com/office/powerpoint/2010/main" val="2120493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38</a:t>
            </a:fld>
            <a:endParaRPr lang="en-GB"/>
          </a:p>
        </p:txBody>
      </p:sp>
    </p:spTree>
    <p:extLst>
      <p:ext uri="{BB962C8B-B14F-4D97-AF65-F5344CB8AC3E}">
        <p14:creationId xmlns:p14="http://schemas.microsoft.com/office/powerpoint/2010/main" val="1706376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39</a:t>
            </a:fld>
            <a:endParaRPr lang="en-GB"/>
          </a:p>
        </p:txBody>
      </p:sp>
    </p:spTree>
    <p:extLst>
      <p:ext uri="{BB962C8B-B14F-4D97-AF65-F5344CB8AC3E}">
        <p14:creationId xmlns:p14="http://schemas.microsoft.com/office/powerpoint/2010/main" val="3446368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40</a:t>
            </a:fld>
            <a:endParaRPr lang="en-GB"/>
          </a:p>
        </p:txBody>
      </p:sp>
    </p:spTree>
    <p:extLst>
      <p:ext uri="{BB962C8B-B14F-4D97-AF65-F5344CB8AC3E}">
        <p14:creationId xmlns:p14="http://schemas.microsoft.com/office/powerpoint/2010/main" val="82804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Let’s see some facts with</a:t>
            </a:r>
            <a:r>
              <a:rPr lang="sv-SE" baseline="0"/>
              <a:t> regards to </a:t>
            </a:r>
            <a:r>
              <a:rPr lang="sv-SE"/>
              <a:t>ONSSET. </a:t>
            </a:r>
          </a:p>
          <a:p>
            <a:pPr marL="185766" indent="-185766">
              <a:buFont typeface="Wingdings" panose="05000000000000000000" pitchFamily="2" charset="2"/>
              <a:buChar char="Ø"/>
            </a:pPr>
            <a:r>
              <a:rPr lang="sv-SE"/>
              <a:t>It is based</a:t>
            </a:r>
            <a:r>
              <a:rPr lang="sv-SE" baseline="0"/>
              <a:t> on Python and ArcGIS (the most widely used GIS software). </a:t>
            </a:r>
          </a:p>
          <a:p>
            <a:pPr marL="185766" indent="-185766">
              <a:buFont typeface="Wingdings" panose="05000000000000000000" pitchFamily="2" charset="2"/>
              <a:buChar char="Ø"/>
            </a:pPr>
            <a:r>
              <a:rPr lang="sv-SE" baseline="0"/>
              <a:t>It is developed in six simple dependent steps. </a:t>
            </a:r>
          </a:p>
          <a:p>
            <a:pPr marL="185766" indent="-185766">
              <a:buFont typeface="Wingdings" panose="05000000000000000000" pitchFamily="2" charset="2"/>
              <a:buChar char="Ø"/>
            </a:pPr>
            <a:r>
              <a:rPr lang="sv-SE" baseline="0"/>
              <a:t>The analysis can be done on </a:t>
            </a:r>
            <a:r>
              <a:rPr lang="sv-SE" baseline="0" smtClean="0"/>
              <a:t>the </a:t>
            </a:r>
            <a:r>
              <a:rPr lang="sv-SE" baseline="0" err="1" smtClean="0"/>
              <a:t>subnational</a:t>
            </a:r>
            <a:r>
              <a:rPr lang="sv-SE" baseline="0" smtClean="0"/>
              <a:t> </a:t>
            </a:r>
            <a:r>
              <a:rPr lang="sv-SE" baseline="0"/>
              <a:t>or national </a:t>
            </a:r>
            <a:r>
              <a:rPr lang="sv-SE" baseline="0" err="1" smtClean="0"/>
              <a:t>level</a:t>
            </a:r>
            <a:r>
              <a:rPr lang="sv-SE" baseline="0" smtClean="0"/>
              <a:t>, </a:t>
            </a:r>
            <a:r>
              <a:rPr lang="sv-SE" baseline="0"/>
              <a:t>and the resolution varies from 1 </a:t>
            </a:r>
            <a:r>
              <a:rPr lang="sv-SE" baseline="0" err="1" smtClean="0"/>
              <a:t>kilometre</a:t>
            </a:r>
            <a:r>
              <a:rPr lang="sv-SE" baseline="0" smtClean="0"/>
              <a:t> to </a:t>
            </a:r>
            <a:r>
              <a:rPr lang="sv-SE" baseline="0"/>
              <a:t>10 </a:t>
            </a:r>
            <a:r>
              <a:rPr lang="sv-SE" baseline="0" err="1" smtClean="0"/>
              <a:t>kilometres</a:t>
            </a:r>
            <a:r>
              <a:rPr lang="sv-SE" baseline="0" smtClean="0"/>
              <a:t>. </a:t>
            </a:r>
            <a:endParaRPr lang="sv-SE" baseline="0"/>
          </a:p>
          <a:p>
            <a:pPr marL="185766" indent="-185766">
              <a:buFont typeface="Wingdings" panose="05000000000000000000" pitchFamily="2" charset="2"/>
              <a:buChar char="Ø"/>
            </a:pPr>
            <a:r>
              <a:rPr lang="sv-SE" baseline="0"/>
              <a:t>There are several inputs that need to be customized while performing an analysis. </a:t>
            </a:r>
            <a:r>
              <a:rPr lang="en-GB" baseline="0"/>
              <a:t>These inputs include social indicators such as population growth, </a:t>
            </a:r>
            <a:r>
              <a:rPr lang="en-GB" baseline="0" smtClean="0"/>
              <a:t>etc.; </a:t>
            </a:r>
            <a:r>
              <a:rPr lang="en-GB" baseline="0"/>
              <a:t>technical factors such as transmission </a:t>
            </a:r>
            <a:r>
              <a:rPr lang="en-GB" baseline="0" smtClean="0"/>
              <a:t>losses, etc.; </a:t>
            </a:r>
            <a:r>
              <a:rPr lang="en-GB" baseline="0"/>
              <a:t>and different cost elements such as </a:t>
            </a:r>
            <a:r>
              <a:rPr lang="en-GB" baseline="0" smtClean="0"/>
              <a:t>capital, </a:t>
            </a:r>
            <a:r>
              <a:rPr lang="en-GB" baseline="0"/>
              <a:t>etc. </a:t>
            </a:r>
            <a:endParaRPr lang="sv-SE" baseline="0"/>
          </a:p>
        </p:txBody>
      </p:sp>
      <p:sp>
        <p:nvSpPr>
          <p:cNvPr id="4" name="Slide Number Placeholder 3"/>
          <p:cNvSpPr>
            <a:spLocks noGrp="1"/>
          </p:cNvSpPr>
          <p:nvPr>
            <p:ph type="sldNum" sz="quarter" idx="10"/>
          </p:nvPr>
        </p:nvSpPr>
        <p:spPr/>
        <p:txBody>
          <a:bodyPr/>
          <a:lstStyle/>
          <a:p>
            <a:fld id="{F4ADF510-92B0-49DE-9C99-E21626351E91}" type="slidenum">
              <a:rPr lang="en-GB" smtClean="0"/>
              <a:t>5</a:t>
            </a:fld>
            <a:endParaRPr lang="en-GB"/>
          </a:p>
        </p:txBody>
      </p:sp>
    </p:spTree>
    <p:extLst>
      <p:ext uri="{BB962C8B-B14F-4D97-AF65-F5344CB8AC3E}">
        <p14:creationId xmlns:p14="http://schemas.microsoft.com/office/powerpoint/2010/main" val="4034955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41</a:t>
            </a:fld>
            <a:endParaRPr lang="en-GB"/>
          </a:p>
        </p:txBody>
      </p:sp>
    </p:spTree>
    <p:extLst>
      <p:ext uri="{BB962C8B-B14F-4D97-AF65-F5344CB8AC3E}">
        <p14:creationId xmlns:p14="http://schemas.microsoft.com/office/powerpoint/2010/main" val="1223402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42</a:t>
            </a:fld>
            <a:endParaRPr lang="en-GB"/>
          </a:p>
        </p:txBody>
      </p:sp>
    </p:spTree>
    <p:extLst>
      <p:ext uri="{BB962C8B-B14F-4D97-AF65-F5344CB8AC3E}">
        <p14:creationId xmlns:p14="http://schemas.microsoft.com/office/powerpoint/2010/main" val="3784629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43</a:t>
            </a:fld>
            <a:endParaRPr lang="en-GB"/>
          </a:p>
        </p:txBody>
      </p:sp>
    </p:spTree>
    <p:extLst>
      <p:ext uri="{BB962C8B-B14F-4D97-AF65-F5344CB8AC3E}">
        <p14:creationId xmlns:p14="http://schemas.microsoft.com/office/powerpoint/2010/main" val="3163292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44</a:t>
            </a:fld>
            <a:endParaRPr lang="en-GB"/>
          </a:p>
        </p:txBody>
      </p:sp>
    </p:spTree>
    <p:extLst>
      <p:ext uri="{BB962C8B-B14F-4D97-AF65-F5344CB8AC3E}">
        <p14:creationId xmlns:p14="http://schemas.microsoft.com/office/powerpoint/2010/main" val="2209382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45</a:t>
            </a:fld>
            <a:endParaRPr lang="en-GB"/>
          </a:p>
        </p:txBody>
      </p:sp>
    </p:spTree>
    <p:extLst>
      <p:ext uri="{BB962C8B-B14F-4D97-AF65-F5344CB8AC3E}">
        <p14:creationId xmlns:p14="http://schemas.microsoft.com/office/powerpoint/2010/main" val="1195799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46</a:t>
            </a:fld>
            <a:endParaRPr lang="en-GB"/>
          </a:p>
        </p:txBody>
      </p:sp>
    </p:spTree>
    <p:extLst>
      <p:ext uri="{BB962C8B-B14F-4D97-AF65-F5344CB8AC3E}">
        <p14:creationId xmlns:p14="http://schemas.microsoft.com/office/powerpoint/2010/main" val="3512801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47</a:t>
            </a:fld>
            <a:endParaRPr lang="en-GB"/>
          </a:p>
        </p:txBody>
      </p:sp>
    </p:spTree>
    <p:extLst>
      <p:ext uri="{BB962C8B-B14F-4D97-AF65-F5344CB8AC3E}">
        <p14:creationId xmlns:p14="http://schemas.microsoft.com/office/powerpoint/2010/main" val="500030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48</a:t>
            </a:fld>
            <a:endParaRPr lang="en-GB"/>
          </a:p>
        </p:txBody>
      </p:sp>
    </p:spTree>
    <p:extLst>
      <p:ext uri="{BB962C8B-B14F-4D97-AF65-F5344CB8AC3E}">
        <p14:creationId xmlns:p14="http://schemas.microsoft.com/office/powerpoint/2010/main" val="3127297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49</a:t>
            </a:fld>
            <a:endParaRPr lang="en-GB"/>
          </a:p>
        </p:txBody>
      </p:sp>
    </p:spTree>
    <p:extLst>
      <p:ext uri="{BB962C8B-B14F-4D97-AF65-F5344CB8AC3E}">
        <p14:creationId xmlns:p14="http://schemas.microsoft.com/office/powerpoint/2010/main" val="1350891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50</a:t>
            </a:fld>
            <a:endParaRPr lang="en-GB"/>
          </a:p>
        </p:txBody>
      </p:sp>
    </p:spTree>
    <p:extLst>
      <p:ext uri="{BB962C8B-B14F-4D97-AF65-F5344CB8AC3E}">
        <p14:creationId xmlns:p14="http://schemas.microsoft.com/office/powerpoint/2010/main" val="140973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We</a:t>
            </a:r>
            <a:r>
              <a:rPr lang="sv-SE" baseline="0"/>
              <a:t> have selected a country case study (Kenya) </a:t>
            </a:r>
            <a:r>
              <a:rPr lang="sv-SE" baseline="0" smtClean="0"/>
              <a:t>to </a:t>
            </a:r>
            <a:r>
              <a:rPr lang="sv-SE" baseline="0"/>
              <a:t>delineate the </a:t>
            </a:r>
            <a:r>
              <a:rPr lang="sv-SE" baseline="0" err="1" smtClean="0"/>
              <a:t>six</a:t>
            </a:r>
            <a:r>
              <a:rPr lang="sv-SE" baseline="0" smtClean="0"/>
              <a:t> </a:t>
            </a:r>
            <a:r>
              <a:rPr lang="sv-SE" baseline="0"/>
              <a:t>steps involved in the electrification analysis.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6</a:t>
            </a:fld>
            <a:endParaRPr lang="en-GB"/>
          </a:p>
        </p:txBody>
      </p:sp>
    </p:spTree>
    <p:extLst>
      <p:ext uri="{BB962C8B-B14F-4D97-AF65-F5344CB8AC3E}">
        <p14:creationId xmlns:p14="http://schemas.microsoft.com/office/powerpoint/2010/main" val="399316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51</a:t>
            </a:fld>
            <a:endParaRPr lang="en-GB"/>
          </a:p>
        </p:txBody>
      </p:sp>
    </p:spTree>
    <p:extLst>
      <p:ext uri="{BB962C8B-B14F-4D97-AF65-F5344CB8AC3E}">
        <p14:creationId xmlns:p14="http://schemas.microsoft.com/office/powerpoint/2010/main" val="317507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52</a:t>
            </a:fld>
            <a:endParaRPr lang="en-GB"/>
          </a:p>
        </p:txBody>
      </p:sp>
    </p:spTree>
    <p:extLst>
      <p:ext uri="{BB962C8B-B14F-4D97-AF65-F5344CB8AC3E}">
        <p14:creationId xmlns:p14="http://schemas.microsoft.com/office/powerpoint/2010/main" val="217801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53</a:t>
            </a:fld>
            <a:endParaRPr lang="en-GB"/>
          </a:p>
        </p:txBody>
      </p:sp>
    </p:spTree>
    <p:extLst>
      <p:ext uri="{BB962C8B-B14F-4D97-AF65-F5344CB8AC3E}">
        <p14:creationId xmlns:p14="http://schemas.microsoft.com/office/powerpoint/2010/main" val="3596530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54</a:t>
            </a:fld>
            <a:endParaRPr lang="en-GB"/>
          </a:p>
        </p:txBody>
      </p:sp>
    </p:spTree>
    <p:extLst>
      <p:ext uri="{BB962C8B-B14F-4D97-AF65-F5344CB8AC3E}">
        <p14:creationId xmlns:p14="http://schemas.microsoft.com/office/powerpoint/2010/main" val="223980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We start</a:t>
            </a:r>
            <a:r>
              <a:rPr lang="sv-SE" baseline="0"/>
              <a:t> with the acquisition of data for the area of interest. To do so, we </a:t>
            </a:r>
            <a:r>
              <a:rPr lang="sv-SE" baseline="0" err="1"/>
              <a:t>need</a:t>
            </a:r>
            <a:r>
              <a:rPr lang="sv-SE" baseline="0"/>
              <a:t> </a:t>
            </a:r>
            <a:r>
              <a:rPr lang="sv-SE" baseline="0" smtClean="0"/>
              <a:t>GIS </a:t>
            </a:r>
            <a:r>
              <a:rPr lang="sv-SE" baseline="0"/>
              <a:t>software, such as ArcGIS (proprietary) or QGIS and </a:t>
            </a:r>
            <a:r>
              <a:rPr lang="sv-SE" baseline="0" smtClean="0"/>
              <a:t>GRASS, </a:t>
            </a:r>
            <a:r>
              <a:rPr lang="sv-SE" baseline="0"/>
              <a:t>which </a:t>
            </a:r>
            <a:r>
              <a:rPr lang="sv-SE" baseline="0" err="1"/>
              <a:t>are</a:t>
            </a:r>
            <a:r>
              <a:rPr lang="sv-SE" baseline="0"/>
              <a:t> </a:t>
            </a:r>
            <a:r>
              <a:rPr lang="sv-SE" baseline="0" err="1" smtClean="0"/>
              <a:t>open</a:t>
            </a:r>
            <a:r>
              <a:rPr lang="sv-SE" baseline="0" smtClean="0"/>
              <a:t>-source </a:t>
            </a:r>
            <a:r>
              <a:rPr lang="sv-SE" baseline="0"/>
              <a:t>equivalents. </a:t>
            </a:r>
          </a:p>
          <a:p>
            <a:endParaRPr lang="sv-SE" baseline="0"/>
          </a:p>
          <a:p>
            <a:r>
              <a:rPr lang="sv-SE" baseline="0"/>
              <a:t>We need information related to the electricity demand. In </a:t>
            </a:r>
            <a:r>
              <a:rPr lang="sv-SE" baseline="0" err="1"/>
              <a:t>our</a:t>
            </a:r>
            <a:r>
              <a:rPr lang="sv-SE" baseline="0"/>
              <a:t> </a:t>
            </a:r>
            <a:r>
              <a:rPr lang="sv-SE" baseline="0" err="1" smtClean="0"/>
              <a:t>analysis</a:t>
            </a:r>
            <a:r>
              <a:rPr lang="sv-SE" baseline="0" smtClean="0"/>
              <a:t>, </a:t>
            </a:r>
            <a:r>
              <a:rPr lang="sv-SE" baseline="0"/>
              <a:t>this is defined by </a:t>
            </a:r>
            <a:r>
              <a:rPr lang="sv-SE" baseline="0" smtClean="0"/>
              <a:t>population </a:t>
            </a:r>
            <a:r>
              <a:rPr lang="sv-SE" baseline="0"/>
              <a:t>density and </a:t>
            </a:r>
            <a:r>
              <a:rPr lang="sv-SE" baseline="0" smtClean="0"/>
              <a:t>distribution, which are </a:t>
            </a:r>
            <a:r>
              <a:rPr lang="sv-SE" baseline="0"/>
              <a:t>publicly available at global </a:t>
            </a:r>
            <a:r>
              <a:rPr lang="sv-SE" baseline="0" err="1" smtClean="0"/>
              <a:t>scale</a:t>
            </a:r>
            <a:r>
              <a:rPr lang="sv-SE" baseline="0" smtClean="0"/>
              <a:t>, </a:t>
            </a:r>
            <a:r>
              <a:rPr lang="sv-SE" baseline="0"/>
              <a:t>and the level of electricity consumption per household. These data can be obtained either from </a:t>
            </a:r>
            <a:r>
              <a:rPr lang="en-GB" sz="1300"/>
              <a:t>domestic statistical bureaus or international sources such as </a:t>
            </a:r>
            <a:r>
              <a:rPr lang="en-GB" sz="1300" smtClean="0"/>
              <a:t>the World </a:t>
            </a:r>
            <a:r>
              <a:rPr lang="en-GB" sz="1300"/>
              <a:t>Bank, </a:t>
            </a:r>
            <a:r>
              <a:rPr lang="en-GB" sz="1300" smtClean="0"/>
              <a:t>United</a:t>
            </a:r>
            <a:r>
              <a:rPr lang="en-GB" sz="1300" baseline="0" smtClean="0"/>
              <a:t> Nations</a:t>
            </a:r>
            <a:r>
              <a:rPr lang="en-GB" sz="1300" smtClean="0"/>
              <a:t> Population Division </a:t>
            </a:r>
            <a:r>
              <a:rPr lang="en-GB" sz="1300"/>
              <a:t>or the International Energy Agency. </a:t>
            </a:r>
            <a:endParaRPr lang="sv-SE" baseline="0"/>
          </a:p>
          <a:p>
            <a:endParaRPr lang="sv-SE" baseline="0"/>
          </a:p>
          <a:p>
            <a:r>
              <a:rPr lang="sv-SE" baseline="0" err="1" smtClean="0"/>
              <a:t>Further</a:t>
            </a:r>
            <a:r>
              <a:rPr lang="sv-SE" baseline="0" smtClean="0"/>
              <a:t>, </a:t>
            </a:r>
            <a:r>
              <a:rPr lang="sv-SE" baseline="0"/>
              <a:t>we </a:t>
            </a:r>
            <a:r>
              <a:rPr lang="sv-SE" baseline="0" err="1"/>
              <a:t>need</a:t>
            </a:r>
            <a:r>
              <a:rPr lang="sv-SE" baseline="0"/>
              <a:t> </a:t>
            </a:r>
            <a:r>
              <a:rPr lang="sv-SE" baseline="0" smtClean="0"/>
              <a:t>infrastructure-</a:t>
            </a:r>
            <a:r>
              <a:rPr lang="sv-SE" baseline="0" err="1" smtClean="0"/>
              <a:t>related</a:t>
            </a:r>
            <a:r>
              <a:rPr lang="sv-SE" baseline="0" smtClean="0"/>
              <a:t> </a:t>
            </a:r>
            <a:r>
              <a:rPr lang="sv-SE" baseline="0"/>
              <a:t>information. Where are the transmission lines, the power plants and the economic activities located? This information is </a:t>
            </a:r>
            <a:r>
              <a:rPr lang="sv-SE" baseline="0" err="1"/>
              <a:t>obtained</a:t>
            </a:r>
            <a:r>
              <a:rPr lang="sv-SE" baseline="0"/>
              <a:t> from </a:t>
            </a:r>
            <a:r>
              <a:rPr lang="sv-SE" baseline="0" err="1" smtClean="0"/>
              <a:t>sources</a:t>
            </a:r>
            <a:r>
              <a:rPr lang="sv-SE" baseline="0" smtClean="0"/>
              <a:t> </a:t>
            </a:r>
            <a:r>
              <a:rPr lang="sv-SE" baseline="0"/>
              <a:t>like </a:t>
            </a:r>
            <a:r>
              <a:rPr lang="sv-SE" baseline="0" err="1"/>
              <a:t>OpenStreetMap</a:t>
            </a:r>
            <a:r>
              <a:rPr lang="sv-SE" baseline="0"/>
              <a:t>, </a:t>
            </a:r>
            <a:r>
              <a:rPr lang="sv-SE" baseline="0" smtClean="0"/>
              <a:t>the </a:t>
            </a:r>
            <a:r>
              <a:rPr lang="sv-SE" baseline="0" err="1" smtClean="0"/>
              <a:t>African</a:t>
            </a:r>
            <a:r>
              <a:rPr lang="sv-SE" baseline="0" smtClean="0"/>
              <a:t> </a:t>
            </a:r>
            <a:r>
              <a:rPr lang="sv-SE" baseline="0" err="1"/>
              <a:t>Development</a:t>
            </a:r>
            <a:r>
              <a:rPr lang="sv-SE" baseline="0"/>
              <a:t> Bank, </a:t>
            </a:r>
            <a:r>
              <a:rPr lang="sv-SE" baseline="0" smtClean="0"/>
              <a:t>the United States </a:t>
            </a:r>
            <a:r>
              <a:rPr lang="sv-SE" baseline="0" err="1"/>
              <a:t>Geological</a:t>
            </a:r>
            <a:r>
              <a:rPr lang="sv-SE" baseline="0"/>
              <a:t> Survey, </a:t>
            </a:r>
            <a:r>
              <a:rPr lang="sv-SE" baseline="0" smtClean="0"/>
              <a:t>the Global </a:t>
            </a:r>
            <a:r>
              <a:rPr lang="sv-SE" baseline="0"/>
              <a:t>Administrative Areas spatial </a:t>
            </a:r>
            <a:r>
              <a:rPr lang="sv-SE" baseline="0" err="1"/>
              <a:t>database</a:t>
            </a:r>
            <a:r>
              <a:rPr lang="sv-SE" baseline="0"/>
              <a:t>, etc.</a:t>
            </a:r>
          </a:p>
          <a:p>
            <a:endParaRPr lang="sv-SE" baseline="0"/>
          </a:p>
          <a:p>
            <a:r>
              <a:rPr lang="sv-SE" baseline="0"/>
              <a:t>Lastly we need information related to </a:t>
            </a:r>
            <a:r>
              <a:rPr lang="sv-SE" baseline="0" smtClean="0"/>
              <a:t>available </a:t>
            </a:r>
            <a:r>
              <a:rPr lang="sv-SE" baseline="0"/>
              <a:t>energy resources (</a:t>
            </a:r>
            <a:r>
              <a:rPr lang="sv-SE" baseline="0" err="1"/>
              <a:t>e.g</a:t>
            </a:r>
            <a:r>
              <a:rPr lang="sv-SE" baseline="0" smtClean="0"/>
              <a:t>., </a:t>
            </a:r>
            <a:r>
              <a:rPr lang="sv-SE" baseline="0"/>
              <a:t>from NASA</a:t>
            </a:r>
            <a:r>
              <a:rPr lang="sv-SE" baseline="0" smtClean="0"/>
              <a:t>).</a:t>
            </a:r>
            <a:endParaRPr lang="sv-SE" baseline="0"/>
          </a:p>
          <a:p>
            <a:endParaRPr lang="sv-SE" baseline="0"/>
          </a:p>
          <a:p>
            <a:endParaRPr lang="sv-SE" baseline="0"/>
          </a:p>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a:p>
        </p:txBody>
      </p:sp>
    </p:spTree>
    <p:extLst>
      <p:ext uri="{BB962C8B-B14F-4D97-AF65-F5344CB8AC3E}">
        <p14:creationId xmlns:p14="http://schemas.microsoft.com/office/powerpoint/2010/main" val="16308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a:p>
        </p:txBody>
      </p:sp>
    </p:spTree>
    <p:extLst>
      <p:ext uri="{BB962C8B-B14F-4D97-AF65-F5344CB8AC3E}">
        <p14:creationId xmlns:p14="http://schemas.microsoft.com/office/powerpoint/2010/main" val="105015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9</a:t>
            </a:fld>
            <a:endParaRPr lang="en-GB"/>
          </a:p>
        </p:txBody>
      </p:sp>
    </p:spTree>
    <p:extLst>
      <p:ext uri="{BB962C8B-B14F-4D97-AF65-F5344CB8AC3E}">
        <p14:creationId xmlns:p14="http://schemas.microsoft.com/office/powerpoint/2010/main" val="97261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Moving</a:t>
            </a:r>
            <a:r>
              <a:rPr lang="sv-SE" baseline="0"/>
              <a:t> on to the </a:t>
            </a:r>
            <a:r>
              <a:rPr lang="sv-SE" baseline="0" smtClean="0"/>
              <a:t>second </a:t>
            </a:r>
            <a:r>
              <a:rPr lang="sv-SE" baseline="0"/>
              <a:t>step, we are applying GIS techniques to extract useful information for all studied locations. </a:t>
            </a:r>
          </a:p>
          <a:p>
            <a:endParaRPr lang="sv-SE" baseline="0"/>
          </a:p>
          <a:p>
            <a:r>
              <a:rPr lang="sv-SE" baseline="0"/>
              <a:t>Initially, we get the coordinates of </a:t>
            </a:r>
            <a:r>
              <a:rPr lang="sv-SE" baseline="0" err="1"/>
              <a:t>each</a:t>
            </a:r>
            <a:r>
              <a:rPr lang="sv-SE" baseline="0"/>
              <a:t> </a:t>
            </a:r>
            <a:r>
              <a:rPr lang="sv-SE" baseline="0" err="1" smtClean="0"/>
              <a:t>location</a:t>
            </a:r>
            <a:r>
              <a:rPr lang="sv-SE" baseline="0" smtClean="0"/>
              <a:t>, </a:t>
            </a:r>
            <a:r>
              <a:rPr lang="sv-SE" baseline="0"/>
              <a:t>and </a:t>
            </a:r>
            <a:r>
              <a:rPr lang="sv-SE" baseline="0" err="1" smtClean="0"/>
              <a:t>thereafter</a:t>
            </a:r>
            <a:r>
              <a:rPr lang="sv-SE" baseline="0" smtClean="0"/>
              <a:t>, </a:t>
            </a:r>
            <a:r>
              <a:rPr lang="sv-SE" baseline="0"/>
              <a:t>we expand a table of useful attributes, shown in the previous slide. </a:t>
            </a:r>
          </a:p>
          <a:p>
            <a:endParaRPr lang="sv-SE" baseline="0"/>
          </a:p>
          <a:p>
            <a:r>
              <a:rPr lang="sv-SE" baseline="0" smtClean="0"/>
              <a:t>The </a:t>
            </a:r>
            <a:r>
              <a:rPr lang="sv-SE" baseline="0"/>
              <a:t>table </a:t>
            </a:r>
            <a:r>
              <a:rPr lang="sv-SE" baseline="0" err="1"/>
              <a:t>includes</a:t>
            </a:r>
            <a:r>
              <a:rPr lang="sv-SE" baseline="0"/>
              <a:t> population and administrative boundary information (in this </a:t>
            </a:r>
            <a:r>
              <a:rPr lang="sv-SE" baseline="0" err="1" smtClean="0"/>
              <a:t>case</a:t>
            </a:r>
            <a:r>
              <a:rPr lang="sv-SE" baseline="0" smtClean="0"/>
              <a:t>, </a:t>
            </a:r>
            <a:r>
              <a:rPr lang="sv-SE" baseline="0"/>
              <a:t>country), the distance of each location to </a:t>
            </a:r>
            <a:r>
              <a:rPr lang="sv-SE" baseline="0" smtClean="0"/>
              <a:t>the </a:t>
            </a:r>
            <a:r>
              <a:rPr lang="sv-SE" baseline="0" err="1" smtClean="0"/>
              <a:t>existing</a:t>
            </a:r>
            <a:r>
              <a:rPr lang="sv-SE" baseline="0" smtClean="0"/>
              <a:t> and </a:t>
            </a:r>
            <a:r>
              <a:rPr lang="sv-SE" baseline="0" err="1" smtClean="0"/>
              <a:t>planned</a:t>
            </a:r>
            <a:r>
              <a:rPr lang="sv-SE" baseline="0" smtClean="0"/>
              <a:t> </a:t>
            </a:r>
            <a:r>
              <a:rPr lang="sv-SE" baseline="0" err="1" smtClean="0"/>
              <a:t>tranmission</a:t>
            </a:r>
            <a:r>
              <a:rPr lang="sv-SE" baseline="0" smtClean="0"/>
              <a:t> </a:t>
            </a:r>
            <a:r>
              <a:rPr lang="sv-SE" baseline="0" err="1" smtClean="0"/>
              <a:t>network,the</a:t>
            </a:r>
            <a:r>
              <a:rPr lang="sv-SE" baseline="0" smtClean="0"/>
              <a:t> </a:t>
            </a:r>
            <a:r>
              <a:rPr lang="sv-SE" baseline="0" err="1" smtClean="0"/>
              <a:t>distance</a:t>
            </a:r>
            <a:r>
              <a:rPr lang="sv-SE" baseline="0" smtClean="0"/>
              <a:t> </a:t>
            </a:r>
            <a:r>
              <a:rPr lang="sv-SE" baseline="0"/>
              <a:t>to </a:t>
            </a:r>
            <a:r>
              <a:rPr lang="sv-SE" baseline="0" smtClean="0"/>
              <a:t>the road </a:t>
            </a:r>
            <a:r>
              <a:rPr lang="sv-SE" baseline="0" err="1" smtClean="0"/>
              <a:t>network</a:t>
            </a:r>
            <a:r>
              <a:rPr lang="sv-SE" baseline="0" smtClean="0"/>
              <a:t>, global </a:t>
            </a:r>
            <a:r>
              <a:rPr lang="sv-SE" baseline="0" err="1"/>
              <a:t>h</a:t>
            </a:r>
            <a:r>
              <a:rPr lang="sv-SE" baseline="0" err="1" smtClean="0"/>
              <a:t>orizontal</a:t>
            </a:r>
            <a:r>
              <a:rPr lang="sv-SE" baseline="0" smtClean="0"/>
              <a:t> </a:t>
            </a:r>
            <a:r>
              <a:rPr lang="sv-SE" baseline="0" err="1" smtClean="0"/>
              <a:t>irradiation</a:t>
            </a:r>
            <a:r>
              <a:rPr lang="sv-SE" baseline="0" smtClean="0"/>
              <a:t>, </a:t>
            </a:r>
            <a:r>
              <a:rPr lang="sv-SE" baseline="0"/>
              <a:t>the travel time to </a:t>
            </a:r>
            <a:r>
              <a:rPr lang="sv-SE" baseline="0" smtClean="0"/>
              <a:t>the </a:t>
            </a:r>
            <a:r>
              <a:rPr lang="sv-SE" baseline="0" err="1" smtClean="0"/>
              <a:t>nearest</a:t>
            </a:r>
            <a:r>
              <a:rPr lang="sv-SE" baseline="0" smtClean="0"/>
              <a:t> </a:t>
            </a:r>
            <a:r>
              <a:rPr lang="sv-SE" baseline="0"/>
              <a:t>major towns (used to calculate diesel transportation costs), </a:t>
            </a:r>
            <a:r>
              <a:rPr lang="sv-SE" baseline="0" smtClean="0"/>
              <a:t>and the </a:t>
            </a:r>
            <a:r>
              <a:rPr lang="sv-SE" baseline="0"/>
              <a:t>wind power availability. </a:t>
            </a:r>
            <a:endParaRPr lang="en-GB"/>
          </a:p>
        </p:txBody>
      </p:sp>
      <p:sp>
        <p:nvSpPr>
          <p:cNvPr id="4" name="Slide Number Placeholder 3"/>
          <p:cNvSpPr>
            <a:spLocks noGrp="1"/>
          </p:cNvSpPr>
          <p:nvPr>
            <p:ph type="sldNum" sz="quarter" idx="10"/>
          </p:nvPr>
        </p:nvSpPr>
        <p:spPr/>
        <p:txBody>
          <a:bodyPr/>
          <a:lstStyle/>
          <a:p>
            <a:fld id="{F4ADF510-92B0-49DE-9C99-E21626351E91}" type="slidenum">
              <a:rPr lang="en-GB" smtClean="0"/>
              <a:t>10</a:t>
            </a:fld>
            <a:endParaRPr lang="en-GB"/>
          </a:p>
        </p:txBody>
      </p:sp>
    </p:spTree>
    <p:extLst>
      <p:ext uri="{BB962C8B-B14F-4D97-AF65-F5344CB8AC3E}">
        <p14:creationId xmlns:p14="http://schemas.microsoft.com/office/powerpoint/2010/main" val="142477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3FDCAB66-F883-4368-81C5-CABB34453509}" type="datetime2">
              <a:rPr lang="en-US" smtClean="0"/>
              <a:t>Monday, February 12, 2018</a:t>
            </a:fld>
            <a:endParaRPr lang="en-US"/>
          </a:p>
        </p:txBody>
      </p:sp>
      <p:sp>
        <p:nvSpPr>
          <p:cNvPr id="8" name="Slide Number Placeholder 7"/>
          <p:cNvSpPr>
            <a:spLocks noGrp="1"/>
          </p:cNvSpPr>
          <p:nvPr>
            <p:ph type="sldNum" sz="quarter" idx="11"/>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26547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52E639-02E1-4EC0-AA70-559793BF70F9}"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5172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7C300-4C06-4553-AA8C-A53A97E0B029}"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94808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D2A763-C248-47FC-854D-08C9ED828529}"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384837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8FE5E-676B-4D8D-946B-C00015436315}"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3579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F7C8F5-0651-4421-9E67-1B39F58473C1}"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01382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7F8556-F9A5-499D-A21E-FA32E665F67F}"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413006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00C76B-9D93-4B63-AA7A-0E3FDF8CCA7C}" type="datetime2">
              <a:rPr lang="en-US" smtClean="0"/>
              <a:t>Monday, February 12,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62029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A5AD35-3EDD-4DAA-9AEF-4F86AC039CD7}" type="datetime2">
              <a:rPr lang="en-US" smtClean="0"/>
              <a:t>Monday, February 12,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25032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2EB3B-9F71-4493-A522-880AF6D96E38}" type="datetime2">
              <a:rPr lang="en-US" smtClean="0"/>
              <a:t>Monday, February 12,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94726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B6E041-22E2-4A97-879E-CEB8077DE5EE}"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7274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82831-CB96-4CF0-AC88-22EB6B412871}"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183833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3383F1-BA0E-487C-8897-2F7A069C72D6}"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84289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EC5EF-0DE8-44C4-916F-229CBF2471FE}"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69417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35E62-4397-4FEC-91C2-1AB33881C775}"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4403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67CB3E-DDD3-4151-BBC5-683DFA31C2DA}"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159634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807EA0-E078-4E02-96DA-DA413CF12DF9}"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154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61424-E012-4E13-862A-EBA04D579962}" type="datetime2">
              <a:rPr lang="en-US" smtClean="0"/>
              <a:t>Monday, February 12, 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20567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1ECE1408-10EA-41BF-BD34-20F68090FDF6}" type="datetime2">
              <a:rPr lang="en-US" smtClean="0"/>
              <a:t>Monday, February 12, 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2932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C41F0F00-85B8-4752-A508-594CE9B3697D}" type="datetime2">
              <a:rPr lang="en-US" smtClean="0"/>
              <a:t>Monday, February 12, 2018</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D18D0D83-F1B6-4004-B459-0B75880765E5}" type="slidenum">
              <a:rPr lang="en-US" smtClean="0"/>
              <a:pPr/>
              <a:t>‹#›</a:t>
            </a:fld>
            <a:endParaRPr lang="en-US"/>
          </a:p>
        </p:txBody>
      </p:sp>
    </p:spTree>
    <p:extLst>
      <p:ext uri="{BB962C8B-B14F-4D97-AF65-F5344CB8AC3E}">
        <p14:creationId xmlns:p14="http://schemas.microsoft.com/office/powerpoint/2010/main" val="21233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0C1E4-D9AB-4601-B322-016C99B0C36E}"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9887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743CFB-A353-4D6D-95D6-ECD467F4C4AA}"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559818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CBB480C9-FA76-4AEF-8107-93E33E06D584}" type="datetime2">
              <a:rPr lang="en-US" smtClean="0"/>
              <a:t>Monday, February 12, 2018</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18D0D83-F1B6-4004-B459-0B75880765E5}" type="slidenum">
              <a:rPr lang="en-US" smtClean="0"/>
              <a:pPr/>
              <a:t>‹#›</a:t>
            </a:fld>
            <a:endParaRPr lang="en-US"/>
          </a:p>
        </p:txBody>
      </p:sp>
    </p:spTree>
    <p:extLst>
      <p:ext uri="{BB962C8B-B14F-4D97-AF65-F5344CB8AC3E}">
        <p14:creationId xmlns:p14="http://schemas.microsoft.com/office/powerpoint/2010/main" val="9020606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E446C1F-F023-4FC0-907F-B8CC12FFAC4E}" type="datetime2">
              <a:rPr lang="en-US" smtClean="0"/>
              <a:t>Monday, February 12, 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8E7A181-8241-4433-B622-E5AD31C56B6D}" type="slidenum">
              <a:rPr lang="en-US" smtClean="0"/>
              <a:pPr/>
              <a:t>‹#›</a:t>
            </a:fld>
            <a:endParaRPr lang="en-US"/>
          </a:p>
        </p:txBody>
      </p:sp>
    </p:spTree>
    <p:extLst>
      <p:ext uri="{BB962C8B-B14F-4D97-AF65-F5344CB8AC3E}">
        <p14:creationId xmlns:p14="http://schemas.microsoft.com/office/powerpoint/2010/main" val="3304099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comments" Target="../comments/comment3.xm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png"/><Relationship Id="rId14" Type="http://schemas.openxmlformats.org/officeDocument/2006/relationships/image" Target="../media/image26.jpeg"/><Relationship Id="rId15" Type="http://schemas.openxmlformats.org/officeDocument/2006/relationships/image" Target="../media/image27.png"/><Relationship Id="rId16"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png"/><Relationship Id="rId10"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hyperlink" Target="http://un-desa-modelling.github.io/Electrification_Paths/index.html" TargetMode="External"/><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5" Type="http://schemas.openxmlformats.org/officeDocument/2006/relationships/image" Target="../media/image37.jpg"/><Relationship Id="rId6" Type="http://schemas.openxmlformats.org/officeDocument/2006/relationships/image" Target="../media/image38.png"/><Relationship Id="rId7" Type="http://schemas.openxmlformats.org/officeDocument/2006/relationships/image" Target="../media/image39.jp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un-desa-modelling.github.io/Electrification_Paths/index.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hyperlink" Target="https://drive.google.com/drive/folders/0Bx70tY5gmEKGS0huN2ZWd3AtV2M?usp=sharing" TargetMode="External"/><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D0D83-F1B6-4004-B459-0B75880765E5}" type="slidenum">
              <a:rPr lang="en-US" smtClean="0"/>
              <a:pPr/>
              <a:t>1</a:t>
            </a:fld>
            <a:endParaRPr lang="en-US" dirty="0"/>
          </a:p>
        </p:txBody>
      </p:sp>
      <p:pic>
        <p:nvPicPr>
          <p:cNvPr id="1026"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12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txBox="1">
            <a:spLocks/>
          </p:cNvSpPr>
          <p:nvPr/>
        </p:nvSpPr>
        <p:spPr>
          <a:xfrm>
            <a:off x="519953" y="413084"/>
            <a:ext cx="11474823" cy="770257"/>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b="1" dirty="0" smtClean="0">
                <a:latin typeface="Calibri" panose="020F0502020204030204" pitchFamily="34" charset="0"/>
                <a:ea typeface="Calibri" panose="020F0502020204030204" pitchFamily="34" charset="0"/>
                <a:cs typeface="Courier New" panose="02070309020205020404" pitchFamily="49" charset="0"/>
              </a:rPr>
              <a:t>UNIVERSAL ACCESS TO ELECTRICITY</a:t>
            </a:r>
            <a:r>
              <a:rPr lang="en-US" sz="4800" dirty="0" smtClean="0"/>
              <a:t/>
            </a:r>
            <a:br>
              <a:rPr lang="en-US" sz="4800" dirty="0" smtClean="0"/>
            </a:br>
            <a:endParaRPr lang="en-US" sz="1800" dirty="0"/>
          </a:p>
        </p:txBody>
      </p:sp>
    </p:spTree>
    <p:extLst>
      <p:ext uri="{BB962C8B-B14F-4D97-AF65-F5344CB8AC3E}">
        <p14:creationId xmlns:p14="http://schemas.microsoft.com/office/powerpoint/2010/main" val="140759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10</a:t>
            </a:fld>
            <a:endParaRPr lang="en-GB"/>
          </a:p>
        </p:txBody>
      </p:sp>
      <p:sp>
        <p:nvSpPr>
          <p:cNvPr id="11" name="Content Placeholder 2"/>
          <p:cNvSpPr txBox="1">
            <a:spLocks/>
          </p:cNvSpPr>
          <p:nvPr/>
        </p:nvSpPr>
        <p:spPr>
          <a:xfrm>
            <a:off x="6286497" y="5257686"/>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3" name="Content Placeholder 2"/>
          <p:cNvSpPr txBox="1">
            <a:spLocks/>
          </p:cNvSpPr>
          <p:nvPr/>
        </p:nvSpPr>
        <p:spPr>
          <a:xfrm>
            <a:off x="1072795" y="354149"/>
            <a:ext cx="10427404"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2</a:t>
            </a:r>
            <a:r>
              <a:rPr lang="en-US" sz="2700"/>
              <a:t>. Use GIS techniques to extract useful information for the analysis</a:t>
            </a:r>
          </a:p>
          <a:p>
            <a:pPr algn="l">
              <a:spcAft>
                <a:spcPts val="600"/>
              </a:spcAft>
            </a:pPr>
            <a:endParaRPr lang="en-US" sz="2200"/>
          </a:p>
        </p:txBody>
      </p:sp>
      <p:sp>
        <p:nvSpPr>
          <p:cNvPr id="14" name="Content Placeholder 2"/>
          <p:cNvSpPr txBox="1">
            <a:spLocks/>
          </p:cNvSpPr>
          <p:nvPr/>
        </p:nvSpPr>
        <p:spPr>
          <a:xfrm>
            <a:off x="3806004" y="888644"/>
            <a:ext cx="4025624"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200"/>
              <a:t>(the data are transferred to </a:t>
            </a:r>
            <a:r>
              <a:rPr lang="en-US" sz="2200" smtClean="0"/>
              <a:t>Excel</a:t>
            </a:r>
            <a:r>
              <a:rPr lang="en-US" sz="2200"/>
              <a:t>)</a:t>
            </a:r>
          </a:p>
          <a:p>
            <a:pPr algn="l">
              <a:spcAft>
                <a:spcPts val="600"/>
              </a:spcAft>
            </a:pPr>
            <a:endParaRPr lang="en-US" sz="2200"/>
          </a:p>
        </p:txBody>
      </p:sp>
      <p:graphicFrame>
        <p:nvGraphicFramePr>
          <p:cNvPr id="15" name="Table 14"/>
          <p:cNvGraphicFramePr>
            <a:graphicFrameLocks noGrp="1"/>
          </p:cNvGraphicFramePr>
          <p:nvPr>
            <p:extLst/>
          </p:nvPr>
        </p:nvGraphicFramePr>
        <p:xfrm>
          <a:off x="1929283" y="2629986"/>
          <a:ext cx="1661587" cy="2311861"/>
        </p:xfrm>
        <a:graphic>
          <a:graphicData uri="http://schemas.openxmlformats.org/drawingml/2006/table">
            <a:tbl>
              <a:tblPr>
                <a:tableStyleId>{5C22544A-7EE6-4342-B048-85BDC9FD1C3A}</a:tableStyleId>
              </a:tblPr>
              <a:tblGrid>
                <a:gridCol w="746662">
                  <a:extLst>
                    <a:ext uri="{9D8B030D-6E8A-4147-A177-3AD203B41FA5}">
                      <a16:colId xmlns="" xmlns:a16="http://schemas.microsoft.com/office/drawing/2014/main" val="451250811"/>
                    </a:ext>
                  </a:extLst>
                </a:gridCol>
                <a:gridCol w="914925">
                  <a:extLst>
                    <a:ext uri="{9D8B030D-6E8A-4147-A177-3AD203B41FA5}">
                      <a16:colId xmlns="" xmlns:a16="http://schemas.microsoft.com/office/drawing/2014/main" val="1386713909"/>
                    </a:ext>
                  </a:extLst>
                </a:gridCol>
              </a:tblGrid>
              <a:tr h="599371">
                <a:tc>
                  <a:txBody>
                    <a:bodyPr/>
                    <a:lstStyle/>
                    <a:p>
                      <a:pPr algn="ctr" fontAlgn="ctr"/>
                      <a:r>
                        <a:rPr lang="en-US" sz="1000" b="1" u="none" strike="noStrike">
                          <a:effectLst/>
                        </a:rPr>
                        <a:t>Population (2010)</a:t>
                      </a:r>
                      <a:endParaRPr lang="en-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1" u="none" strike="noStrike">
                          <a:effectLst/>
                        </a:rPr>
                        <a:t>Country</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43614271"/>
                  </a:ext>
                </a:extLst>
              </a:tr>
              <a:tr h="285415">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3833704560"/>
                  </a:ext>
                </a:extLst>
              </a:tr>
              <a:tr h="285415">
                <a:tc>
                  <a:txBody>
                    <a:bodyPr/>
                    <a:lstStyle/>
                    <a:p>
                      <a:pPr algn="ctr" fontAlgn="ctr"/>
                      <a:r>
                        <a:rPr lang="en-US" sz="1000" u="none" strike="noStrike">
                          <a:effectLst/>
                        </a:rPr>
                        <a:t>388</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732555057"/>
                  </a:ext>
                </a:extLst>
              </a:tr>
              <a:tr h="285415">
                <a:tc>
                  <a:txBody>
                    <a:bodyPr/>
                    <a:lstStyle/>
                    <a:p>
                      <a:pPr algn="ctr" fontAlgn="ctr"/>
                      <a:r>
                        <a:rPr lang="en-US" sz="1000" u="none" strike="noStrike">
                          <a:effectLst/>
                        </a:rPr>
                        <a:t>2,136</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2602542191"/>
                  </a:ext>
                </a:extLst>
              </a:tr>
              <a:tr h="285415">
                <a:tc>
                  <a:txBody>
                    <a:bodyPr/>
                    <a:lstStyle/>
                    <a:p>
                      <a:pPr algn="ctr" fontAlgn="ctr"/>
                      <a:r>
                        <a:rPr lang="en-US" sz="1000" u="none" strike="noStrike">
                          <a:effectLst/>
                        </a:rPr>
                        <a:t>2,139</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2163072562"/>
                  </a:ext>
                </a:extLst>
              </a:tr>
              <a:tr h="285415">
                <a:tc>
                  <a:txBody>
                    <a:bodyPr/>
                    <a:lstStyle/>
                    <a:p>
                      <a:pPr algn="ctr" fontAlgn="ctr"/>
                      <a:r>
                        <a:rPr lang="en-US" sz="1000" u="none" strike="noStrike">
                          <a:effectLst/>
                        </a:rPr>
                        <a:t>280,088</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2083691496"/>
                  </a:ext>
                </a:extLst>
              </a:tr>
              <a:tr h="285415">
                <a:tc>
                  <a:txBody>
                    <a:bodyPr/>
                    <a:lstStyle/>
                    <a:p>
                      <a:pPr algn="ctr" fontAlgn="ctr"/>
                      <a:r>
                        <a:rPr lang="en-US" sz="1000" u="none" strike="noStrike">
                          <a:effectLst/>
                        </a:rPr>
                        <a:t>543,581</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86694073"/>
                  </a:ext>
                </a:extLst>
              </a:tr>
            </a:tbl>
          </a:graphicData>
        </a:graphic>
      </p:graphicFrame>
      <p:graphicFrame>
        <p:nvGraphicFramePr>
          <p:cNvPr id="16" name="Table 15"/>
          <p:cNvGraphicFramePr>
            <a:graphicFrameLocks noGrp="1"/>
          </p:cNvGraphicFramePr>
          <p:nvPr>
            <p:extLst/>
          </p:nvPr>
        </p:nvGraphicFramePr>
        <p:xfrm>
          <a:off x="656043" y="2629986"/>
          <a:ext cx="1265473" cy="2311861"/>
        </p:xfrm>
        <a:graphic>
          <a:graphicData uri="http://schemas.openxmlformats.org/drawingml/2006/table">
            <a:tbl>
              <a:tblPr>
                <a:tableStyleId>{5C22544A-7EE6-4342-B048-85BDC9FD1C3A}</a:tableStyleId>
              </a:tblPr>
              <a:tblGrid>
                <a:gridCol w="645006">
                  <a:extLst>
                    <a:ext uri="{9D8B030D-6E8A-4147-A177-3AD203B41FA5}">
                      <a16:colId xmlns="" xmlns:a16="http://schemas.microsoft.com/office/drawing/2014/main" val="408434546"/>
                    </a:ext>
                  </a:extLst>
                </a:gridCol>
                <a:gridCol w="620467">
                  <a:extLst>
                    <a:ext uri="{9D8B030D-6E8A-4147-A177-3AD203B41FA5}">
                      <a16:colId xmlns="" xmlns:a16="http://schemas.microsoft.com/office/drawing/2014/main" val="4026121672"/>
                    </a:ext>
                  </a:extLst>
                </a:gridCol>
              </a:tblGrid>
              <a:tr h="599371">
                <a:tc>
                  <a:txBody>
                    <a:bodyPr/>
                    <a:lstStyle/>
                    <a:p>
                      <a:pPr algn="ctr" fontAlgn="ctr"/>
                      <a:r>
                        <a:rPr lang="en-US" sz="1000" b="1" u="none" strike="noStrike">
                          <a:effectLst/>
                        </a:rPr>
                        <a:t>X</a:t>
                      </a:r>
                      <a:endParaRPr lang="en-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1" u="none" strike="noStrike">
                          <a:effectLst/>
                        </a:rPr>
                        <a:t>Y</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034365975"/>
                  </a:ext>
                </a:extLst>
              </a:tr>
              <a:tr h="285415">
                <a:tc>
                  <a:txBody>
                    <a:bodyPr/>
                    <a:lstStyle/>
                    <a:p>
                      <a:pPr algn="ctr" fontAlgn="ctr"/>
                      <a:r>
                        <a:rPr lang="en-US" sz="1000" u="none" strike="noStrike">
                          <a:effectLst/>
                        </a:rPr>
                        <a:t>2370166</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228283</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990063459"/>
                  </a:ext>
                </a:extLst>
              </a:tr>
              <a:tr h="285415">
                <a:tc>
                  <a:txBody>
                    <a:bodyPr/>
                    <a:lstStyle/>
                    <a:p>
                      <a:pPr algn="ctr" fontAlgn="ctr"/>
                      <a:r>
                        <a:rPr lang="en-US" sz="1000" u="none" strike="noStrike">
                          <a:effectLst/>
                        </a:rPr>
                        <a:t>1907255</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-441856</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11273497"/>
                  </a:ext>
                </a:extLst>
              </a:tr>
              <a:tr h="285415">
                <a:tc>
                  <a:txBody>
                    <a:bodyPr/>
                    <a:lstStyle/>
                    <a:p>
                      <a:pPr algn="ctr" fontAlgn="ctr"/>
                      <a:r>
                        <a:rPr lang="en-US" sz="1000" u="none" strike="noStrike">
                          <a:effectLst/>
                        </a:rPr>
                        <a:t>2953836</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-904402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09171434"/>
                  </a:ext>
                </a:extLst>
              </a:tr>
              <a:tr h="285415">
                <a:tc>
                  <a:txBody>
                    <a:bodyPr/>
                    <a:lstStyle/>
                    <a:p>
                      <a:pPr algn="ctr" fontAlgn="ctr"/>
                      <a:r>
                        <a:rPr lang="en-US" sz="1000" u="none" strike="noStrike">
                          <a:effectLst/>
                        </a:rPr>
                        <a:t>3155102</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-451877</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261551140"/>
                  </a:ext>
                </a:extLst>
              </a:tr>
              <a:tr h="285415">
                <a:tc>
                  <a:txBody>
                    <a:bodyPr/>
                    <a:lstStyle/>
                    <a:p>
                      <a:pPr algn="ctr" fontAlgn="ctr"/>
                      <a:r>
                        <a:rPr lang="en-US" sz="1000" u="none" strike="noStrike">
                          <a:effectLst/>
                        </a:rPr>
                        <a:t>2692191</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-833762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460109983"/>
                  </a:ext>
                </a:extLst>
              </a:tr>
              <a:tr h="285415">
                <a:tc>
                  <a:txBody>
                    <a:bodyPr/>
                    <a:lstStyle/>
                    <a:p>
                      <a:pPr algn="ctr" fontAlgn="ctr"/>
                      <a:r>
                        <a:rPr lang="en-US" sz="1000" u="none" strike="noStrike">
                          <a:effectLst/>
                        </a:rPr>
                        <a:t>1655673</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-582265</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26099729"/>
                  </a:ext>
                </a:extLst>
              </a:tr>
            </a:tbl>
          </a:graphicData>
        </a:graphic>
      </p:graphicFrame>
      <p:sp>
        <p:nvSpPr>
          <p:cNvPr id="19" name="Rectangle 18"/>
          <p:cNvSpPr/>
          <p:nvPr/>
        </p:nvSpPr>
        <p:spPr>
          <a:xfrm>
            <a:off x="477698" y="1998273"/>
            <a:ext cx="1732102" cy="307777"/>
          </a:xfrm>
          <a:prstGeom prst="rect">
            <a:avLst/>
          </a:prstGeom>
        </p:spPr>
        <p:txBody>
          <a:bodyPr wrap="square">
            <a:spAutoFit/>
          </a:bodyPr>
          <a:lstStyle/>
          <a:p>
            <a:pPr algn="ctr">
              <a:spcAft>
                <a:spcPts val="2400"/>
              </a:spcAft>
            </a:pPr>
            <a:r>
              <a:rPr lang="en-GB" sz="1400"/>
              <a:t>Grid cell </a:t>
            </a:r>
            <a:r>
              <a:rPr lang="en-GB" sz="1400" smtClean="0"/>
              <a:t>coordinates</a:t>
            </a:r>
            <a:endParaRPr lang="en-GB" sz="1400"/>
          </a:p>
        </p:txBody>
      </p:sp>
      <p:sp>
        <p:nvSpPr>
          <p:cNvPr id="20" name="Rounded Rectangle 19"/>
          <p:cNvSpPr/>
          <p:nvPr/>
        </p:nvSpPr>
        <p:spPr>
          <a:xfrm>
            <a:off x="656042" y="2629986"/>
            <a:ext cx="1273241" cy="599573"/>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1291472" y="2294994"/>
            <a:ext cx="0" cy="26505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nvPr>
        </p:nvGraphicFramePr>
        <p:xfrm>
          <a:off x="3598637" y="2629986"/>
          <a:ext cx="1840367" cy="2311861"/>
        </p:xfrm>
        <a:graphic>
          <a:graphicData uri="http://schemas.openxmlformats.org/drawingml/2006/table">
            <a:tbl>
              <a:tblPr>
                <a:tableStyleId>{5C22544A-7EE6-4342-B048-85BDC9FD1C3A}</a:tableStyleId>
              </a:tblPr>
              <a:tblGrid>
                <a:gridCol w="914925">
                  <a:extLst>
                    <a:ext uri="{9D8B030D-6E8A-4147-A177-3AD203B41FA5}">
                      <a16:colId xmlns="" xmlns:a16="http://schemas.microsoft.com/office/drawing/2014/main" val="1954128025"/>
                    </a:ext>
                  </a:extLst>
                </a:gridCol>
                <a:gridCol w="925442">
                  <a:extLst>
                    <a:ext uri="{9D8B030D-6E8A-4147-A177-3AD203B41FA5}">
                      <a16:colId xmlns="" xmlns:a16="http://schemas.microsoft.com/office/drawing/2014/main" val="1724110365"/>
                    </a:ext>
                  </a:extLst>
                </a:gridCol>
              </a:tblGrid>
              <a:tr h="599371">
                <a:tc>
                  <a:txBody>
                    <a:bodyPr/>
                    <a:lstStyle/>
                    <a:p>
                      <a:pPr algn="ctr" fontAlgn="ctr"/>
                      <a:r>
                        <a:rPr lang="en-US" sz="1000" b="1" u="none" strike="noStrike">
                          <a:effectLst/>
                        </a:rPr>
                        <a:t>Distance existing (m)</a:t>
                      </a:r>
                      <a:endParaRPr lang="en-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1" u="none" strike="noStrike">
                          <a:effectLst/>
                        </a:rPr>
                        <a:t>Distance planned (m)</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34787238"/>
                  </a:ext>
                </a:extLst>
              </a:tr>
              <a:tr h="285415">
                <a:tc>
                  <a:txBody>
                    <a:bodyPr/>
                    <a:lstStyle/>
                    <a:p>
                      <a:pPr algn="ctr" fontAlgn="ctr"/>
                      <a:r>
                        <a:rPr lang="en-US" sz="1000" u="none" strike="noStrike">
                          <a:effectLst/>
                        </a:rPr>
                        <a:t>243,796</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228,416</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792391398"/>
                  </a:ext>
                </a:extLst>
              </a:tr>
              <a:tr h="285415">
                <a:tc>
                  <a:txBody>
                    <a:bodyPr/>
                    <a:lstStyle/>
                    <a:p>
                      <a:pPr algn="ctr" fontAlgn="ctr"/>
                      <a:r>
                        <a:rPr lang="en-US" sz="1000" u="none" strike="noStrike">
                          <a:effectLst/>
                        </a:rPr>
                        <a:t>44,357</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44,357</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427136181"/>
                  </a:ext>
                </a:extLst>
              </a:tr>
              <a:tr h="285415">
                <a:tc>
                  <a:txBody>
                    <a:bodyPr/>
                    <a:lstStyle/>
                    <a:p>
                      <a:pPr algn="ctr" fontAlgn="ctr"/>
                      <a:r>
                        <a:rPr lang="en-US" sz="1000" u="none" strike="noStrike">
                          <a:effectLst/>
                        </a:rPr>
                        <a:t>141,565</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112,059</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17453883"/>
                  </a:ext>
                </a:extLst>
              </a:tr>
              <a:tr h="285415">
                <a:tc>
                  <a:txBody>
                    <a:bodyPr/>
                    <a:lstStyle/>
                    <a:p>
                      <a:pPr algn="ctr" fontAlgn="ctr"/>
                      <a:r>
                        <a:rPr lang="en-US" sz="1000" u="none" strike="noStrike">
                          <a:effectLst/>
                        </a:rPr>
                        <a:t>73,645</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73,645</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580793969"/>
                  </a:ext>
                </a:extLst>
              </a:tr>
              <a:tr h="285415">
                <a:tc>
                  <a:txBody>
                    <a:bodyPr/>
                    <a:lstStyle/>
                    <a:p>
                      <a:pPr algn="ctr" fontAlgn="ctr"/>
                      <a:r>
                        <a:rPr lang="en-US" sz="1000" u="none" strike="noStrike">
                          <a:effectLst/>
                        </a:rPr>
                        <a:t>133</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133</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82192658"/>
                  </a:ext>
                </a:extLst>
              </a:tr>
              <a:tr h="285415">
                <a:tc>
                  <a:txBody>
                    <a:bodyPr/>
                    <a:lstStyle/>
                    <a:p>
                      <a:pPr algn="ctr" fontAlgn="ctr"/>
                      <a:r>
                        <a:rPr lang="en-US" sz="1000" u="none" strike="noStrike">
                          <a:effectLst/>
                        </a:rPr>
                        <a:t>1,514</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403</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940707745"/>
                  </a:ext>
                </a:extLst>
              </a:tr>
            </a:tbl>
          </a:graphicData>
        </a:graphic>
      </p:graphicFrame>
      <p:sp>
        <p:nvSpPr>
          <p:cNvPr id="25" name="Rounded Rectangle 24"/>
          <p:cNvSpPr/>
          <p:nvPr/>
        </p:nvSpPr>
        <p:spPr>
          <a:xfrm>
            <a:off x="3592495" y="4670163"/>
            <a:ext cx="1803470" cy="271684"/>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4487670" y="4979132"/>
            <a:ext cx="10049" cy="38561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542254" y="5337259"/>
            <a:ext cx="1914241" cy="738664"/>
          </a:xfrm>
          <a:prstGeom prst="rect">
            <a:avLst/>
          </a:prstGeom>
        </p:spPr>
        <p:txBody>
          <a:bodyPr wrap="square">
            <a:spAutoFit/>
          </a:bodyPr>
          <a:lstStyle/>
          <a:p>
            <a:pPr algn="ctr">
              <a:spcAft>
                <a:spcPts val="2400"/>
              </a:spcAft>
            </a:pPr>
            <a:r>
              <a:rPr lang="en-GB" sz="1400"/>
              <a:t>Distance from </a:t>
            </a:r>
            <a:r>
              <a:rPr lang="en-GB" sz="1400" smtClean="0"/>
              <a:t>existing </a:t>
            </a:r>
            <a:r>
              <a:rPr lang="en-GB" sz="1400" smtClean="0"/>
              <a:t>and p</a:t>
            </a:r>
            <a:r>
              <a:rPr lang="en-GB" sz="1400" smtClean="0"/>
              <a:t>lanned </a:t>
            </a:r>
            <a:r>
              <a:rPr lang="en-GB" sz="1400"/>
              <a:t>t</a:t>
            </a:r>
            <a:r>
              <a:rPr lang="en-GB" sz="1400" smtClean="0"/>
              <a:t>ransmission </a:t>
            </a:r>
            <a:r>
              <a:rPr lang="en-GB" sz="1400"/>
              <a:t>n</a:t>
            </a:r>
            <a:r>
              <a:rPr lang="en-GB" sz="1400" smtClean="0"/>
              <a:t>etwork</a:t>
            </a:r>
            <a:endParaRPr lang="en-GB" sz="1400"/>
          </a:p>
        </p:txBody>
      </p:sp>
      <p:graphicFrame>
        <p:nvGraphicFramePr>
          <p:cNvPr id="28" name="Table 27"/>
          <p:cNvGraphicFramePr>
            <a:graphicFrameLocks noGrp="1"/>
          </p:cNvGraphicFramePr>
          <p:nvPr>
            <p:extLst>
              <p:ext uri="{D42A27DB-BD31-4B8C-83A1-F6EECF244321}">
                <p14:modId xmlns:p14="http://schemas.microsoft.com/office/powerpoint/2010/main" val="1577654962"/>
              </p:ext>
            </p:extLst>
          </p:nvPr>
        </p:nvGraphicFramePr>
        <p:xfrm>
          <a:off x="5439004" y="2629985"/>
          <a:ext cx="1065660" cy="2311861"/>
        </p:xfrm>
        <a:graphic>
          <a:graphicData uri="http://schemas.openxmlformats.org/drawingml/2006/table">
            <a:tbl>
              <a:tblPr>
                <a:tableStyleId>{5C22544A-7EE6-4342-B048-85BDC9FD1C3A}</a:tableStyleId>
              </a:tblPr>
              <a:tblGrid>
                <a:gridCol w="1065660">
                  <a:extLst>
                    <a:ext uri="{9D8B030D-6E8A-4147-A177-3AD203B41FA5}">
                      <a16:colId xmlns="" xmlns:a16="http://schemas.microsoft.com/office/drawing/2014/main" val="2025972419"/>
                    </a:ext>
                  </a:extLst>
                </a:gridCol>
              </a:tblGrid>
              <a:tr h="599371">
                <a:tc>
                  <a:txBody>
                    <a:bodyPr/>
                    <a:lstStyle/>
                    <a:p>
                      <a:pPr algn="ctr" fontAlgn="ctr"/>
                      <a:r>
                        <a:rPr lang="en-US" sz="1000" b="1" u="none" strike="noStrike">
                          <a:effectLst/>
                        </a:rPr>
                        <a:t>Distance from </a:t>
                      </a:r>
                      <a:r>
                        <a:rPr lang="en-US" sz="1000" b="1" u="none" strike="noStrike" smtClean="0">
                          <a:effectLst/>
                        </a:rPr>
                        <a:t>roads </a:t>
                      </a:r>
                      <a:r>
                        <a:rPr lang="en-US" sz="1000" b="1" u="none" strike="noStrike">
                          <a:effectLst/>
                        </a:rPr>
                        <a:t>(m)</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988692057"/>
                  </a:ext>
                </a:extLst>
              </a:tr>
              <a:tr h="285415">
                <a:tc>
                  <a:txBody>
                    <a:bodyPr/>
                    <a:lstStyle/>
                    <a:p>
                      <a:pPr algn="ctr" fontAlgn="ctr"/>
                      <a:r>
                        <a:rPr lang="en-US" sz="1000" u="none" strike="noStrike">
                          <a:effectLst/>
                        </a:rPr>
                        <a:t>11,107</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915239499"/>
                  </a:ext>
                </a:extLst>
              </a:tr>
              <a:tr h="285415">
                <a:tc>
                  <a:txBody>
                    <a:bodyPr/>
                    <a:lstStyle/>
                    <a:p>
                      <a:pPr algn="ctr" fontAlgn="ctr"/>
                      <a:r>
                        <a:rPr lang="en-US" sz="1000" u="none" strike="noStrike">
                          <a:effectLst/>
                        </a:rPr>
                        <a:t>9,712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19657255"/>
                  </a:ext>
                </a:extLst>
              </a:tr>
              <a:tr h="285415">
                <a:tc>
                  <a:txBody>
                    <a:bodyPr/>
                    <a:lstStyle/>
                    <a:p>
                      <a:pPr algn="ctr" fontAlgn="ctr"/>
                      <a:r>
                        <a:rPr lang="en-US" sz="1000" u="none" strike="noStrike">
                          <a:effectLst/>
                        </a:rPr>
                        <a:t>4,690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896834895"/>
                  </a:ext>
                </a:extLst>
              </a:tr>
              <a:tr h="285415">
                <a:tc>
                  <a:txBody>
                    <a:bodyPr/>
                    <a:lstStyle/>
                    <a:p>
                      <a:pPr algn="ctr" fontAlgn="ctr"/>
                      <a:r>
                        <a:rPr lang="en-US" sz="1000" u="none" strike="noStrike">
                          <a:effectLst/>
                        </a:rPr>
                        <a:t>20,098</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30185239"/>
                  </a:ext>
                </a:extLst>
              </a:tr>
              <a:tr h="285415">
                <a:tc>
                  <a:txBody>
                    <a:bodyPr/>
                    <a:lstStyle/>
                    <a:p>
                      <a:pPr algn="ctr" fontAlgn="ctr"/>
                      <a:r>
                        <a:rPr lang="en-US" sz="1000" u="none" strike="noStrike">
                          <a:effectLst/>
                        </a:rPr>
                        <a:t>5,839</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603761587"/>
                  </a:ext>
                </a:extLst>
              </a:tr>
              <a:tr h="285415">
                <a:tc>
                  <a:txBody>
                    <a:bodyPr/>
                    <a:lstStyle/>
                    <a:p>
                      <a:pPr algn="ctr" fontAlgn="ctr"/>
                      <a:r>
                        <a:rPr lang="en-US" sz="1000" u="none" strike="noStrike">
                          <a:effectLst/>
                        </a:rPr>
                        <a:t>451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29911852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633742306"/>
              </p:ext>
            </p:extLst>
          </p:nvPr>
        </p:nvGraphicFramePr>
        <p:xfrm>
          <a:off x="6504664" y="2629985"/>
          <a:ext cx="1051638" cy="2311861"/>
        </p:xfrm>
        <a:graphic>
          <a:graphicData uri="http://schemas.openxmlformats.org/drawingml/2006/table">
            <a:tbl>
              <a:tblPr>
                <a:tableStyleId>{5C22544A-7EE6-4342-B048-85BDC9FD1C3A}</a:tableStyleId>
              </a:tblPr>
              <a:tblGrid>
                <a:gridCol w="1051638">
                  <a:extLst>
                    <a:ext uri="{9D8B030D-6E8A-4147-A177-3AD203B41FA5}">
                      <a16:colId xmlns="" xmlns:a16="http://schemas.microsoft.com/office/drawing/2014/main" val="2120220673"/>
                    </a:ext>
                  </a:extLst>
                </a:gridCol>
              </a:tblGrid>
              <a:tr h="599371">
                <a:tc>
                  <a:txBody>
                    <a:bodyPr/>
                    <a:lstStyle/>
                    <a:p>
                      <a:pPr algn="ctr" fontAlgn="ctr"/>
                      <a:r>
                        <a:rPr lang="en-US" sz="1000" b="1" u="none" strike="noStrike" smtClean="0">
                          <a:effectLst/>
                        </a:rPr>
                        <a:t>Global</a:t>
                      </a:r>
                      <a:r>
                        <a:rPr lang="en-US" sz="1000" b="1" u="none" strike="noStrike" baseline="0" smtClean="0">
                          <a:effectLst/>
                        </a:rPr>
                        <a:t> horizontal irradiation </a:t>
                      </a:r>
                      <a:r>
                        <a:rPr lang="en-US" sz="1000" b="1" u="none" strike="noStrike" smtClean="0">
                          <a:effectLst/>
                        </a:rPr>
                        <a:t> </a:t>
                      </a:r>
                      <a:r>
                        <a:rPr lang="en-US" sz="1000" b="1" u="none" strike="noStrike">
                          <a:effectLst/>
                        </a:rPr>
                        <a:t>(kWh/m2/year)</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0207511"/>
                  </a:ext>
                </a:extLst>
              </a:tr>
              <a:tr h="285415">
                <a:tc>
                  <a:txBody>
                    <a:bodyPr/>
                    <a:lstStyle/>
                    <a:p>
                      <a:pPr algn="ctr" fontAlgn="ctr"/>
                      <a:r>
                        <a:rPr lang="en-US" sz="1000" u="none" strike="noStrike">
                          <a:effectLst/>
                        </a:rPr>
                        <a:t>1822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118820305"/>
                  </a:ext>
                </a:extLst>
              </a:tr>
              <a:tr h="285415">
                <a:tc>
                  <a:txBody>
                    <a:bodyPr/>
                    <a:lstStyle/>
                    <a:p>
                      <a:pPr algn="ctr" fontAlgn="ctr"/>
                      <a:r>
                        <a:rPr lang="en-US" sz="1000" u="none" strike="noStrike">
                          <a:effectLst/>
                        </a:rPr>
                        <a:t>1827</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02987959"/>
                  </a:ext>
                </a:extLst>
              </a:tr>
              <a:tr h="285415">
                <a:tc>
                  <a:txBody>
                    <a:bodyPr/>
                    <a:lstStyle/>
                    <a:p>
                      <a:pPr algn="ctr" fontAlgn="ctr"/>
                      <a:r>
                        <a:rPr lang="en-US" sz="1000" u="none" strike="noStrike">
                          <a:effectLst/>
                        </a:rPr>
                        <a:t>2006</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84070549"/>
                  </a:ext>
                </a:extLst>
              </a:tr>
              <a:tr h="285415">
                <a:tc>
                  <a:txBody>
                    <a:bodyPr/>
                    <a:lstStyle/>
                    <a:p>
                      <a:pPr algn="ctr" fontAlgn="ctr"/>
                      <a:r>
                        <a:rPr lang="en-US" sz="1000" u="none" strike="noStrike">
                          <a:effectLst/>
                        </a:rPr>
                        <a:t>1814</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77959545"/>
                  </a:ext>
                </a:extLst>
              </a:tr>
              <a:tr h="285415">
                <a:tc>
                  <a:txBody>
                    <a:bodyPr/>
                    <a:lstStyle/>
                    <a:p>
                      <a:pPr algn="ctr" fontAlgn="ctr"/>
                      <a:r>
                        <a:rPr lang="en-US" sz="1000" u="none" strike="noStrike">
                          <a:effectLst/>
                        </a:rPr>
                        <a:t>1912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72970319"/>
                  </a:ext>
                </a:extLst>
              </a:tr>
              <a:tr h="285415">
                <a:tc>
                  <a:txBody>
                    <a:bodyPr/>
                    <a:lstStyle/>
                    <a:p>
                      <a:pPr algn="ctr" fontAlgn="ctr"/>
                      <a:r>
                        <a:rPr lang="en-US" sz="1000" u="none" strike="noStrike">
                          <a:effectLst/>
                        </a:rPr>
                        <a:t>1750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472977771"/>
                  </a:ext>
                </a:extLst>
              </a:tr>
            </a:tbl>
          </a:graphicData>
        </a:graphic>
      </p:graphicFrame>
      <p:graphicFrame>
        <p:nvGraphicFramePr>
          <p:cNvPr id="30" name="Table 29"/>
          <p:cNvGraphicFramePr>
            <a:graphicFrameLocks noGrp="1"/>
          </p:cNvGraphicFramePr>
          <p:nvPr>
            <p:extLst/>
          </p:nvPr>
        </p:nvGraphicFramePr>
        <p:xfrm>
          <a:off x="7554826" y="2629985"/>
          <a:ext cx="896115" cy="2311861"/>
        </p:xfrm>
        <a:graphic>
          <a:graphicData uri="http://schemas.openxmlformats.org/drawingml/2006/table">
            <a:tbl>
              <a:tblPr>
                <a:tableStyleId>{5C22544A-7EE6-4342-B048-85BDC9FD1C3A}</a:tableStyleId>
              </a:tblPr>
              <a:tblGrid>
                <a:gridCol w="896115">
                  <a:extLst>
                    <a:ext uri="{9D8B030D-6E8A-4147-A177-3AD203B41FA5}">
                      <a16:colId xmlns="" xmlns:a16="http://schemas.microsoft.com/office/drawing/2014/main" val="2545407756"/>
                    </a:ext>
                  </a:extLst>
                </a:gridCol>
              </a:tblGrid>
              <a:tr h="599371">
                <a:tc>
                  <a:txBody>
                    <a:bodyPr/>
                    <a:lstStyle/>
                    <a:p>
                      <a:pPr algn="ctr" fontAlgn="ctr"/>
                      <a:r>
                        <a:rPr lang="en-US" sz="1000" b="1" u="none" strike="noStrike">
                          <a:effectLst/>
                        </a:rPr>
                        <a:t>Travel hours (h)</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69995177"/>
                  </a:ext>
                </a:extLst>
              </a:tr>
              <a:tr h="285415">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08224072"/>
                  </a:ext>
                </a:extLst>
              </a:tr>
              <a:tr h="285415">
                <a:tc>
                  <a:txBody>
                    <a:bodyPr/>
                    <a:lstStyle/>
                    <a:p>
                      <a:pPr algn="ctr" fontAlgn="ctr"/>
                      <a:r>
                        <a:rPr lang="en-US" sz="1000" u="none" strike="noStrike">
                          <a:effectLst/>
                        </a:rPr>
                        <a:t>3</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76465365"/>
                  </a:ext>
                </a:extLst>
              </a:tr>
              <a:tr h="285415">
                <a:tc>
                  <a:txBody>
                    <a:bodyPr/>
                    <a:lstStyle/>
                    <a:p>
                      <a:pPr algn="ctr" fontAlgn="ctr"/>
                      <a:r>
                        <a:rPr lang="en-US" sz="1000" u="none" strike="noStrike">
                          <a:effectLst/>
                        </a:rPr>
                        <a:t>4</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9755666"/>
                  </a:ext>
                </a:extLst>
              </a:tr>
              <a:tr h="285415">
                <a:tc>
                  <a:txBody>
                    <a:bodyPr/>
                    <a:lstStyle/>
                    <a:p>
                      <a:pPr algn="ctr" fontAlgn="ctr"/>
                      <a:r>
                        <a:rPr lang="en-US" sz="1000" u="none" strike="noStrike">
                          <a:effectLst/>
                        </a:rPr>
                        <a:t>15</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23641250"/>
                  </a:ext>
                </a:extLst>
              </a:tr>
              <a:tr h="285415">
                <a:tc>
                  <a:txBody>
                    <a:bodyPr/>
                    <a:lstStyle/>
                    <a:p>
                      <a:pPr algn="ctr" fontAlgn="ctr"/>
                      <a:r>
                        <a:rPr lang="en-US" sz="1000" u="none" strike="noStrike">
                          <a:effectLst/>
                        </a:rPr>
                        <a:t>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538038664"/>
                  </a:ext>
                </a:extLst>
              </a:tr>
              <a:tr h="285415">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232478923"/>
                  </a:ext>
                </a:extLst>
              </a:tr>
            </a:tbl>
          </a:graphicData>
        </a:graphic>
      </p:graphicFrame>
      <p:sp>
        <p:nvSpPr>
          <p:cNvPr id="31" name="Rectangle 30"/>
          <p:cNvSpPr/>
          <p:nvPr/>
        </p:nvSpPr>
        <p:spPr>
          <a:xfrm>
            <a:off x="6951726" y="1790927"/>
            <a:ext cx="2063125" cy="523220"/>
          </a:xfrm>
          <a:prstGeom prst="rect">
            <a:avLst/>
          </a:prstGeom>
        </p:spPr>
        <p:txBody>
          <a:bodyPr wrap="square">
            <a:spAutoFit/>
          </a:bodyPr>
          <a:lstStyle/>
          <a:p>
            <a:pPr algn="ctr">
              <a:spcAft>
                <a:spcPts val="2400"/>
              </a:spcAft>
            </a:pPr>
            <a:r>
              <a:rPr lang="en-GB" sz="1400"/>
              <a:t>Grid cell distance from the nearest town</a:t>
            </a:r>
          </a:p>
        </p:txBody>
      </p:sp>
      <p:cxnSp>
        <p:nvCxnSpPr>
          <p:cNvPr id="32" name="Straight Arrow Connector 31"/>
          <p:cNvCxnSpPr/>
          <p:nvPr/>
        </p:nvCxnSpPr>
        <p:spPr>
          <a:xfrm flipV="1">
            <a:off x="7913380" y="2314147"/>
            <a:ext cx="0" cy="26505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extLst/>
          </p:nvPr>
        </p:nvGraphicFramePr>
        <p:xfrm>
          <a:off x="8449465" y="2629985"/>
          <a:ext cx="2034449" cy="2311861"/>
        </p:xfrm>
        <a:graphic>
          <a:graphicData uri="http://schemas.openxmlformats.org/drawingml/2006/table">
            <a:tbl>
              <a:tblPr>
                <a:tableStyleId>{5C22544A-7EE6-4342-B048-85BDC9FD1C3A}</a:tableStyleId>
              </a:tblPr>
              <a:tblGrid>
                <a:gridCol w="1123030">
                  <a:extLst>
                    <a:ext uri="{9D8B030D-6E8A-4147-A177-3AD203B41FA5}">
                      <a16:colId xmlns="" xmlns:a16="http://schemas.microsoft.com/office/drawing/2014/main" val="2469194109"/>
                    </a:ext>
                  </a:extLst>
                </a:gridCol>
                <a:gridCol w="911419">
                  <a:extLst>
                    <a:ext uri="{9D8B030D-6E8A-4147-A177-3AD203B41FA5}">
                      <a16:colId xmlns="" xmlns:a16="http://schemas.microsoft.com/office/drawing/2014/main" val="1474246138"/>
                    </a:ext>
                  </a:extLst>
                </a:gridCol>
              </a:tblGrid>
              <a:tr h="599371">
                <a:tc>
                  <a:txBody>
                    <a:bodyPr/>
                    <a:lstStyle/>
                    <a:p>
                      <a:pPr algn="ctr" fontAlgn="ctr"/>
                      <a:r>
                        <a:rPr lang="en-US" sz="1000" b="1" u="none" strike="noStrike">
                          <a:effectLst/>
                        </a:rPr>
                        <a:t>Diesel current $/</a:t>
                      </a:r>
                      <a:r>
                        <a:rPr lang="en-US" sz="1000" b="1" u="none" strike="noStrike" err="1">
                          <a:effectLst/>
                        </a:rPr>
                        <a:t>kWhel</a:t>
                      </a:r>
                      <a:endParaRPr lang="en-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1" u="none" strike="noStrike">
                          <a:effectLst/>
                        </a:rPr>
                        <a:t>Diesel future $/</a:t>
                      </a:r>
                      <a:r>
                        <a:rPr lang="en-US" sz="1000" b="1" u="none" strike="noStrike" err="1">
                          <a:effectLst/>
                        </a:rPr>
                        <a:t>kWhel</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13328868"/>
                  </a:ext>
                </a:extLst>
              </a:tr>
              <a:tr h="285415">
                <a:tc>
                  <a:txBody>
                    <a:bodyPr/>
                    <a:lstStyle/>
                    <a:p>
                      <a:pPr algn="ctr" fontAlgn="ctr"/>
                      <a:r>
                        <a:rPr lang="en-US" sz="1000" u="none" strike="noStrike">
                          <a:effectLst/>
                        </a:rPr>
                        <a:t>0.12</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0.26</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424002851"/>
                  </a:ext>
                </a:extLst>
              </a:tr>
              <a:tr h="285415">
                <a:tc>
                  <a:txBody>
                    <a:bodyPr/>
                    <a:lstStyle/>
                    <a:p>
                      <a:pPr algn="ctr" fontAlgn="ctr"/>
                      <a:r>
                        <a:rPr lang="en-US" sz="1000" u="none" strike="noStrike">
                          <a:effectLst/>
                        </a:rPr>
                        <a:t>0.14</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0.29</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60476512"/>
                  </a:ext>
                </a:extLst>
              </a:tr>
              <a:tr h="285415">
                <a:tc>
                  <a:txBody>
                    <a:bodyPr/>
                    <a:lstStyle/>
                    <a:p>
                      <a:pPr algn="ctr" fontAlgn="ctr"/>
                      <a:r>
                        <a:rPr lang="en-US" sz="1000" u="none" strike="noStrike">
                          <a:effectLst/>
                        </a:rPr>
                        <a:t>0.14</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0.29</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11548341"/>
                  </a:ext>
                </a:extLst>
              </a:tr>
              <a:tr h="285415">
                <a:tc>
                  <a:txBody>
                    <a:bodyPr/>
                    <a:lstStyle/>
                    <a:p>
                      <a:pPr algn="ctr" fontAlgn="ctr"/>
                      <a:r>
                        <a:rPr lang="en-US" sz="1000" u="none" strike="noStrike">
                          <a:effectLst/>
                        </a:rPr>
                        <a:t>0.23</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0.51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966667062"/>
                  </a:ext>
                </a:extLst>
              </a:tr>
              <a:tr h="285415">
                <a:tc>
                  <a:txBody>
                    <a:bodyPr/>
                    <a:lstStyle/>
                    <a:p>
                      <a:pPr algn="ctr" fontAlgn="ctr"/>
                      <a:r>
                        <a:rPr lang="en-US" sz="1000" u="none" strike="noStrike">
                          <a:effectLst/>
                        </a:rPr>
                        <a:t>0.13</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0.28</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61772686"/>
                  </a:ext>
                </a:extLst>
              </a:tr>
              <a:tr h="285415">
                <a:tc>
                  <a:txBody>
                    <a:bodyPr/>
                    <a:lstStyle/>
                    <a:p>
                      <a:pPr algn="ctr" fontAlgn="ctr"/>
                      <a:r>
                        <a:rPr lang="en-US" sz="1000" u="none" strike="noStrike">
                          <a:effectLst/>
                        </a:rPr>
                        <a:t>0.11</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0.24</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83320528"/>
                  </a:ext>
                </a:extLst>
              </a:tr>
            </a:tbl>
          </a:graphicData>
        </a:graphic>
      </p:graphicFrame>
      <p:sp>
        <p:nvSpPr>
          <p:cNvPr id="34" name="Rounded Rectangle 33"/>
          <p:cNvSpPr/>
          <p:nvPr/>
        </p:nvSpPr>
        <p:spPr>
          <a:xfrm>
            <a:off x="8437528" y="4370493"/>
            <a:ext cx="2030658" cy="288014"/>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059689" y="5289786"/>
            <a:ext cx="2812603" cy="523220"/>
          </a:xfrm>
          <a:prstGeom prst="rect">
            <a:avLst/>
          </a:prstGeom>
        </p:spPr>
        <p:txBody>
          <a:bodyPr wrap="square">
            <a:spAutoFit/>
          </a:bodyPr>
          <a:lstStyle/>
          <a:p>
            <a:pPr algn="ctr">
              <a:spcAft>
                <a:spcPts val="2400"/>
              </a:spcAft>
            </a:pPr>
            <a:r>
              <a:rPr lang="en-GB" sz="1400" err="1"/>
              <a:t>LCoE</a:t>
            </a:r>
            <a:r>
              <a:rPr lang="en-GB" sz="1400"/>
              <a:t> of </a:t>
            </a:r>
            <a:r>
              <a:rPr lang="en-GB" sz="1400" smtClean="0"/>
              <a:t>diesel </a:t>
            </a:r>
            <a:r>
              <a:rPr lang="en-GB" sz="1400"/>
              <a:t>gensets under current and projected diesel price</a:t>
            </a:r>
          </a:p>
        </p:txBody>
      </p:sp>
      <p:cxnSp>
        <p:nvCxnSpPr>
          <p:cNvPr id="36" name="Straight Arrow Connector 35"/>
          <p:cNvCxnSpPr/>
          <p:nvPr/>
        </p:nvCxnSpPr>
        <p:spPr>
          <a:xfrm>
            <a:off x="9465991" y="4708875"/>
            <a:ext cx="0" cy="51254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Table 36"/>
          <p:cNvGraphicFramePr>
            <a:graphicFrameLocks noGrp="1"/>
          </p:cNvGraphicFramePr>
          <p:nvPr>
            <p:extLst>
              <p:ext uri="{D42A27DB-BD31-4B8C-83A1-F6EECF244321}">
                <p14:modId xmlns:p14="http://schemas.microsoft.com/office/powerpoint/2010/main" val="673780165"/>
              </p:ext>
            </p:extLst>
          </p:nvPr>
        </p:nvGraphicFramePr>
        <p:xfrm>
          <a:off x="10480123" y="2623781"/>
          <a:ext cx="981529" cy="2311861"/>
        </p:xfrm>
        <a:graphic>
          <a:graphicData uri="http://schemas.openxmlformats.org/drawingml/2006/table">
            <a:tbl>
              <a:tblPr>
                <a:tableStyleId>{5C22544A-7EE6-4342-B048-85BDC9FD1C3A}</a:tableStyleId>
              </a:tblPr>
              <a:tblGrid>
                <a:gridCol w="981529">
                  <a:extLst>
                    <a:ext uri="{9D8B030D-6E8A-4147-A177-3AD203B41FA5}">
                      <a16:colId xmlns="" xmlns:a16="http://schemas.microsoft.com/office/drawing/2014/main" val="1478863874"/>
                    </a:ext>
                  </a:extLst>
                </a:gridCol>
              </a:tblGrid>
              <a:tr h="599371">
                <a:tc>
                  <a:txBody>
                    <a:bodyPr/>
                    <a:lstStyle/>
                    <a:p>
                      <a:pPr algn="ctr" fontAlgn="ctr"/>
                      <a:r>
                        <a:rPr lang="en-US" sz="1000" b="1" u="none" strike="noStrike">
                          <a:effectLst/>
                        </a:rPr>
                        <a:t>Capacity </a:t>
                      </a:r>
                      <a:r>
                        <a:rPr lang="en-US" sz="1000" b="1" u="none" strike="noStrike" smtClean="0">
                          <a:effectLst/>
                        </a:rPr>
                        <a:t>factor </a:t>
                      </a:r>
                      <a:r>
                        <a:rPr lang="en-US" sz="1000" b="1" u="none" strike="noStrike">
                          <a:effectLst/>
                        </a:rPr>
                        <a:t>(%)</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989032867"/>
                  </a:ext>
                </a:extLst>
              </a:tr>
              <a:tr h="285415">
                <a:tc>
                  <a:txBody>
                    <a:bodyPr/>
                    <a:lstStyle/>
                    <a:p>
                      <a:pPr algn="ctr" fontAlgn="ctr"/>
                      <a:r>
                        <a:rPr lang="en-US" sz="1000" u="none" strike="noStrike">
                          <a:effectLst/>
                        </a:rPr>
                        <a:t>0.0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0779250"/>
                  </a:ext>
                </a:extLst>
              </a:tr>
              <a:tr h="285415">
                <a:tc>
                  <a:txBody>
                    <a:bodyPr/>
                    <a:lstStyle/>
                    <a:p>
                      <a:pPr algn="ctr" fontAlgn="ctr"/>
                      <a:r>
                        <a:rPr lang="en-US" sz="1000" u="none" strike="noStrike">
                          <a:effectLst/>
                        </a:rPr>
                        <a:t>3.2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981505408"/>
                  </a:ext>
                </a:extLst>
              </a:tr>
              <a:tr h="285415">
                <a:tc>
                  <a:txBody>
                    <a:bodyPr/>
                    <a:lstStyle/>
                    <a:p>
                      <a:pPr algn="ctr" fontAlgn="ctr"/>
                      <a:r>
                        <a:rPr lang="en-US" sz="1000" u="none" strike="noStrike">
                          <a:effectLst/>
                        </a:rPr>
                        <a:t>10.1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796815358"/>
                  </a:ext>
                </a:extLst>
              </a:tr>
              <a:tr h="285415">
                <a:tc>
                  <a:txBody>
                    <a:bodyPr/>
                    <a:lstStyle/>
                    <a:p>
                      <a:pPr algn="ctr" fontAlgn="ctr"/>
                      <a:r>
                        <a:rPr lang="en-US" sz="1000" u="none" strike="noStrike">
                          <a:effectLst/>
                        </a:rPr>
                        <a:t>2.2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30286450"/>
                  </a:ext>
                </a:extLst>
              </a:tr>
              <a:tr h="285415">
                <a:tc>
                  <a:txBody>
                    <a:bodyPr/>
                    <a:lstStyle/>
                    <a:p>
                      <a:pPr algn="ctr" fontAlgn="ctr"/>
                      <a:r>
                        <a:rPr lang="en-US" sz="1000" u="none" strike="noStrike">
                          <a:effectLst/>
                        </a:rPr>
                        <a:t>0.0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983407930"/>
                  </a:ext>
                </a:extLst>
              </a:tr>
              <a:tr h="285415">
                <a:tc>
                  <a:txBody>
                    <a:bodyPr/>
                    <a:lstStyle/>
                    <a:p>
                      <a:pPr algn="ctr" fontAlgn="ctr"/>
                      <a:r>
                        <a:rPr lang="en-US" sz="1000" u="none" strike="noStrike">
                          <a:effectLst/>
                        </a:rPr>
                        <a:t>0.0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47183897"/>
                  </a:ext>
                </a:extLst>
              </a:tr>
            </a:tbl>
          </a:graphicData>
        </a:graphic>
      </p:graphicFrame>
      <p:sp>
        <p:nvSpPr>
          <p:cNvPr id="38" name="Rectangle 37"/>
          <p:cNvSpPr/>
          <p:nvPr/>
        </p:nvSpPr>
        <p:spPr>
          <a:xfrm>
            <a:off x="9824407" y="1791028"/>
            <a:ext cx="2042345" cy="523220"/>
          </a:xfrm>
          <a:prstGeom prst="rect">
            <a:avLst/>
          </a:prstGeom>
        </p:spPr>
        <p:txBody>
          <a:bodyPr wrap="square">
            <a:spAutoFit/>
          </a:bodyPr>
          <a:lstStyle/>
          <a:p>
            <a:pPr algn="ctr">
              <a:spcAft>
                <a:spcPts val="2400"/>
              </a:spcAft>
            </a:pPr>
            <a:r>
              <a:rPr lang="en-GB" sz="1400"/>
              <a:t>Wind power availability in each grid cell</a:t>
            </a:r>
          </a:p>
        </p:txBody>
      </p:sp>
      <p:sp>
        <p:nvSpPr>
          <p:cNvPr id="39" name="Rounded Rectangle 38"/>
          <p:cNvSpPr/>
          <p:nvPr/>
        </p:nvSpPr>
        <p:spPr>
          <a:xfrm>
            <a:off x="10480632" y="2642567"/>
            <a:ext cx="972229" cy="580256"/>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V="1">
            <a:off x="10955101" y="2305042"/>
            <a:ext cx="0" cy="26505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7529050" y="2629986"/>
            <a:ext cx="908478" cy="592837"/>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4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1000" fill="hold"/>
                                        <p:tgtEl>
                                          <p:spTgt spid="32"/>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1000"/>
                                        <p:tgtEl>
                                          <p:spTgt spid="34"/>
                                        </p:tgtEl>
                                      </p:cBhvr>
                                    </p:animEffect>
                                    <p:anim calcmode="lin" valueType="num">
                                      <p:cBhvr>
                                        <p:cTn id="95" dur="1000" fill="hold"/>
                                        <p:tgtEl>
                                          <p:spTgt spid="34"/>
                                        </p:tgtEl>
                                        <p:attrNameLst>
                                          <p:attrName>ppt_x</p:attrName>
                                        </p:attrNameLst>
                                      </p:cBhvr>
                                      <p:tavLst>
                                        <p:tav tm="0">
                                          <p:val>
                                            <p:strVal val="#ppt_x"/>
                                          </p:val>
                                        </p:tav>
                                        <p:tav tm="100000">
                                          <p:val>
                                            <p:strVal val="#ppt_x"/>
                                          </p:val>
                                        </p:tav>
                                      </p:tavLst>
                                    </p:anim>
                                    <p:anim calcmode="lin" valueType="num">
                                      <p:cBhvr>
                                        <p:cTn id="96" dur="1000" fill="hold"/>
                                        <p:tgtEl>
                                          <p:spTgt spid="34"/>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1000"/>
                                        <p:tgtEl>
                                          <p:spTgt spid="36"/>
                                        </p:tgtEl>
                                      </p:cBhvr>
                                    </p:animEffect>
                                    <p:anim calcmode="lin" valueType="num">
                                      <p:cBhvr>
                                        <p:cTn id="100" dur="1000" fill="hold"/>
                                        <p:tgtEl>
                                          <p:spTgt spid="36"/>
                                        </p:tgtEl>
                                        <p:attrNameLst>
                                          <p:attrName>ppt_x</p:attrName>
                                        </p:attrNameLst>
                                      </p:cBhvr>
                                      <p:tavLst>
                                        <p:tav tm="0">
                                          <p:val>
                                            <p:strVal val="#ppt_x"/>
                                          </p:val>
                                        </p:tav>
                                        <p:tav tm="100000">
                                          <p:val>
                                            <p:strVal val="#ppt_x"/>
                                          </p:val>
                                        </p:tav>
                                      </p:tavLst>
                                    </p:anim>
                                    <p:anim calcmode="lin" valueType="num">
                                      <p:cBhvr>
                                        <p:cTn id="101" dur="1000" fill="hold"/>
                                        <p:tgtEl>
                                          <p:spTgt spid="36"/>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1000"/>
                                        <p:tgtEl>
                                          <p:spTgt spid="35"/>
                                        </p:tgtEl>
                                      </p:cBhvr>
                                    </p:animEffect>
                                    <p:anim calcmode="lin" valueType="num">
                                      <p:cBhvr>
                                        <p:cTn id="105" dur="1000" fill="hold"/>
                                        <p:tgtEl>
                                          <p:spTgt spid="35"/>
                                        </p:tgtEl>
                                        <p:attrNameLst>
                                          <p:attrName>ppt_x</p:attrName>
                                        </p:attrNameLst>
                                      </p:cBhvr>
                                      <p:tavLst>
                                        <p:tav tm="0">
                                          <p:val>
                                            <p:strVal val="#ppt_x"/>
                                          </p:val>
                                        </p:tav>
                                        <p:tav tm="100000">
                                          <p:val>
                                            <p:strVal val="#ppt_x"/>
                                          </p:val>
                                        </p:tav>
                                      </p:tavLst>
                                    </p:anim>
                                    <p:anim calcmode="lin" valueType="num">
                                      <p:cBhvr>
                                        <p:cTn id="106" dur="1000" fill="hold"/>
                                        <p:tgtEl>
                                          <p:spTgt spid="35"/>
                                        </p:tgtEl>
                                        <p:attrNameLst>
                                          <p:attrName>ppt_y</p:attrName>
                                        </p:attrNameLst>
                                      </p:cBhvr>
                                      <p:tavLst>
                                        <p:tav tm="0">
                                          <p:val>
                                            <p:strVal val="#ppt_y-.1"/>
                                          </p:val>
                                        </p:tav>
                                        <p:tav tm="100000">
                                          <p:val>
                                            <p:strVal val="#ppt_y"/>
                                          </p:val>
                                        </p:tav>
                                      </p:tavLst>
                                    </p:anim>
                                  </p:childTnLst>
                                </p:cTn>
                              </p:par>
                              <p:par>
                                <p:cTn id="107" presetID="47"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1000"/>
                                        <p:tgtEl>
                                          <p:spTgt spid="33"/>
                                        </p:tgtEl>
                                      </p:cBhvr>
                                    </p:animEffect>
                                    <p:anim calcmode="lin" valueType="num">
                                      <p:cBhvr>
                                        <p:cTn id="110" dur="1000" fill="hold"/>
                                        <p:tgtEl>
                                          <p:spTgt spid="33"/>
                                        </p:tgtEl>
                                        <p:attrNameLst>
                                          <p:attrName>ppt_x</p:attrName>
                                        </p:attrNameLst>
                                      </p:cBhvr>
                                      <p:tavLst>
                                        <p:tav tm="0">
                                          <p:val>
                                            <p:strVal val="#ppt_x"/>
                                          </p:val>
                                        </p:tav>
                                        <p:tav tm="100000">
                                          <p:val>
                                            <p:strVal val="#ppt_x"/>
                                          </p:val>
                                        </p:tav>
                                      </p:tavLst>
                                    </p:anim>
                                    <p:anim calcmode="lin" valueType="num">
                                      <p:cBhvr>
                                        <p:cTn id="11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1000"/>
                                        <p:tgtEl>
                                          <p:spTgt spid="38"/>
                                        </p:tgtEl>
                                      </p:cBhvr>
                                    </p:animEffect>
                                    <p:anim calcmode="lin" valueType="num">
                                      <p:cBhvr>
                                        <p:cTn id="117" dur="1000" fill="hold"/>
                                        <p:tgtEl>
                                          <p:spTgt spid="38"/>
                                        </p:tgtEl>
                                        <p:attrNameLst>
                                          <p:attrName>ppt_x</p:attrName>
                                        </p:attrNameLst>
                                      </p:cBhvr>
                                      <p:tavLst>
                                        <p:tav tm="0">
                                          <p:val>
                                            <p:strVal val="#ppt_x"/>
                                          </p:val>
                                        </p:tav>
                                        <p:tav tm="100000">
                                          <p:val>
                                            <p:strVal val="#ppt_x"/>
                                          </p:val>
                                        </p:tav>
                                      </p:tavLst>
                                    </p:anim>
                                    <p:anim calcmode="lin" valueType="num">
                                      <p:cBhvr>
                                        <p:cTn id="118" dur="1000" fill="hold"/>
                                        <p:tgtEl>
                                          <p:spTgt spid="38"/>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1000"/>
                                        <p:tgtEl>
                                          <p:spTgt spid="39"/>
                                        </p:tgtEl>
                                      </p:cBhvr>
                                    </p:animEffect>
                                    <p:anim calcmode="lin" valueType="num">
                                      <p:cBhvr>
                                        <p:cTn id="122" dur="1000" fill="hold"/>
                                        <p:tgtEl>
                                          <p:spTgt spid="39"/>
                                        </p:tgtEl>
                                        <p:attrNameLst>
                                          <p:attrName>ppt_x</p:attrName>
                                        </p:attrNameLst>
                                      </p:cBhvr>
                                      <p:tavLst>
                                        <p:tav tm="0">
                                          <p:val>
                                            <p:strVal val="#ppt_x"/>
                                          </p:val>
                                        </p:tav>
                                        <p:tav tm="100000">
                                          <p:val>
                                            <p:strVal val="#ppt_x"/>
                                          </p:val>
                                        </p:tav>
                                      </p:tavLst>
                                    </p:anim>
                                    <p:anim calcmode="lin" valueType="num">
                                      <p:cBhvr>
                                        <p:cTn id="123" dur="1000" fill="hold"/>
                                        <p:tgtEl>
                                          <p:spTgt spid="39"/>
                                        </p:tgtEl>
                                        <p:attrNameLst>
                                          <p:attrName>ppt_y</p:attrName>
                                        </p:attrNameLst>
                                      </p:cBhvr>
                                      <p:tavLst>
                                        <p:tav tm="0">
                                          <p:val>
                                            <p:strVal val="#ppt_y-.1"/>
                                          </p:val>
                                        </p:tav>
                                        <p:tav tm="100000">
                                          <p:val>
                                            <p:strVal val="#ppt_y"/>
                                          </p:val>
                                        </p:tav>
                                      </p:tavLst>
                                    </p:anim>
                                  </p:childTnLst>
                                </p:cTn>
                              </p:par>
                              <p:par>
                                <p:cTn id="124" presetID="47" presetClass="entr" presetSubtype="0" fill="hold"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par>
                                <p:cTn id="129" presetID="47" presetClass="entr" presetSubtype="0" fill="hold"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1000"/>
                                        <p:tgtEl>
                                          <p:spTgt spid="37"/>
                                        </p:tgtEl>
                                      </p:cBhvr>
                                    </p:animEffect>
                                    <p:anim calcmode="lin" valueType="num">
                                      <p:cBhvr>
                                        <p:cTn id="132" dur="1000" fill="hold"/>
                                        <p:tgtEl>
                                          <p:spTgt spid="37"/>
                                        </p:tgtEl>
                                        <p:attrNameLst>
                                          <p:attrName>ppt_x</p:attrName>
                                        </p:attrNameLst>
                                      </p:cBhvr>
                                      <p:tavLst>
                                        <p:tav tm="0">
                                          <p:val>
                                            <p:strVal val="#ppt_x"/>
                                          </p:val>
                                        </p:tav>
                                        <p:tav tm="100000">
                                          <p:val>
                                            <p:strVal val="#ppt_x"/>
                                          </p:val>
                                        </p:tav>
                                      </p:tavLst>
                                    </p:anim>
                                    <p:anim calcmode="lin" valueType="num">
                                      <p:cBhvr>
                                        <p:cTn id="1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5" grpId="0" animBg="1"/>
      <p:bldP spid="27" grpId="0"/>
      <p:bldP spid="31" grpId="0"/>
      <p:bldP spid="34" grpId="0" animBg="1"/>
      <p:bldP spid="35" grpId="0"/>
      <p:bldP spid="38" grpId="0"/>
      <p:bldP spid="39"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53" y="985638"/>
            <a:ext cx="10058400" cy="5167697"/>
          </a:xfrm>
          <a:prstGeom prst="rect">
            <a:avLst/>
          </a:prstGeom>
        </p:spPr>
      </p:pic>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0" name="Content Placeholder 2"/>
          <p:cNvSpPr txBox="1">
            <a:spLocks/>
          </p:cNvSpPr>
          <p:nvPr/>
        </p:nvSpPr>
        <p:spPr>
          <a:xfrm>
            <a:off x="2894097" y="208927"/>
            <a:ext cx="6724650"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3a</a:t>
            </a:r>
            <a:r>
              <a:rPr lang="en-US" sz="2700"/>
              <a:t>. Enter country-specific data </a:t>
            </a:r>
            <a:r>
              <a:rPr lang="en-US" sz="2700" smtClean="0"/>
              <a:t>(social</a:t>
            </a:r>
            <a:r>
              <a:rPr lang="en-US" sz="2700"/>
              <a:t>)</a:t>
            </a:r>
          </a:p>
          <a:p>
            <a:pPr algn="l">
              <a:spcBef>
                <a:spcPts val="0"/>
              </a:spcBef>
            </a:pPr>
            <a:endParaRPr lang="en-US" sz="1000" strike="sngStrike"/>
          </a:p>
          <a:p>
            <a:pPr algn="l">
              <a:spcAft>
                <a:spcPts val="600"/>
              </a:spcAft>
            </a:pPr>
            <a:endParaRPr lang="en-US" sz="2700"/>
          </a:p>
          <a:p>
            <a:pPr algn="l">
              <a:spcAft>
                <a:spcPts val="600"/>
              </a:spcAft>
            </a:pPr>
            <a:endParaRPr lang="en-US" sz="2200"/>
          </a:p>
        </p:txBody>
      </p:sp>
      <p:sp>
        <p:nvSpPr>
          <p:cNvPr id="12"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4" name="Content Placeholder 2"/>
          <p:cNvSpPr txBox="1">
            <a:spLocks/>
          </p:cNvSpPr>
          <p:nvPr/>
        </p:nvSpPr>
        <p:spPr>
          <a:xfrm>
            <a:off x="1731452" y="2433862"/>
            <a:ext cx="9211203" cy="24797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endParaRPr lang="en-US" sz="2200"/>
          </a:p>
          <a:p>
            <a:pPr algn="l">
              <a:spcAft>
                <a:spcPts val="600"/>
              </a:spcAft>
            </a:pPr>
            <a:endParaRPr lang="en-US" sz="2200"/>
          </a:p>
        </p:txBody>
      </p:sp>
      <p:sp>
        <p:nvSpPr>
          <p:cNvPr id="20" name="Rounded Rectangle 19"/>
          <p:cNvSpPr/>
          <p:nvPr/>
        </p:nvSpPr>
        <p:spPr>
          <a:xfrm>
            <a:off x="4446872" y="2336301"/>
            <a:ext cx="3619100" cy="576085"/>
          </a:xfrm>
          <a:prstGeom prst="roundRect">
            <a:avLst/>
          </a:prstGeom>
          <a:noFill/>
          <a:ln w="190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1"/>
          <p:cNvSpPr>
            <a:spLocks noGrp="1"/>
          </p:cNvSpPr>
          <p:nvPr>
            <p:ph type="sldNum" sz="quarter" idx="12"/>
          </p:nvPr>
        </p:nvSpPr>
        <p:spPr>
          <a:xfrm>
            <a:off x="8610600" y="6356350"/>
            <a:ext cx="2743200" cy="365125"/>
          </a:xfrm>
        </p:spPr>
        <p:txBody>
          <a:bodyPr/>
          <a:lstStyle/>
          <a:p>
            <a:r>
              <a:rPr lang="en-GB"/>
              <a:t>45</a:t>
            </a:r>
          </a:p>
        </p:txBody>
      </p:sp>
      <p:cxnSp>
        <p:nvCxnSpPr>
          <p:cNvPr id="16" name="Straight Arrow Connector 15"/>
          <p:cNvCxnSpPr/>
          <p:nvPr/>
        </p:nvCxnSpPr>
        <p:spPr>
          <a:xfrm rot="5400000">
            <a:off x="8484124" y="1491652"/>
            <a:ext cx="0" cy="57959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186936" y="1491652"/>
            <a:ext cx="0" cy="57959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67852" y="1055983"/>
            <a:ext cx="3093711" cy="12329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2741" y="1146954"/>
            <a:ext cx="3354398" cy="1077218"/>
          </a:xfrm>
          <a:prstGeom prst="rect">
            <a:avLst/>
          </a:prstGeom>
        </p:spPr>
        <p:txBody>
          <a:bodyPr wrap="square">
            <a:spAutoFit/>
          </a:bodyPr>
          <a:lstStyle/>
          <a:p>
            <a:pPr algn="ctr">
              <a:spcAft>
                <a:spcPts val="2400"/>
              </a:spcAft>
            </a:pPr>
            <a:r>
              <a:rPr lang="en-GB" sz="1600" b="1"/>
              <a:t>Population characteristics </a:t>
            </a:r>
            <a:r>
              <a:rPr lang="en-GB" sz="1600"/>
              <a:t>are important in the analysis and can be used to guide projection of the electricity demand</a:t>
            </a:r>
          </a:p>
        </p:txBody>
      </p:sp>
      <p:sp>
        <p:nvSpPr>
          <p:cNvPr id="21" name="Rounded Rectangle 20"/>
          <p:cNvSpPr/>
          <p:nvPr/>
        </p:nvSpPr>
        <p:spPr>
          <a:xfrm>
            <a:off x="8899854" y="1066618"/>
            <a:ext cx="3093711" cy="12329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893078" y="1146831"/>
            <a:ext cx="3092009" cy="1077218"/>
          </a:xfrm>
          <a:prstGeom prst="rect">
            <a:avLst/>
          </a:prstGeom>
        </p:spPr>
        <p:txBody>
          <a:bodyPr wrap="square">
            <a:spAutoFit/>
          </a:bodyPr>
          <a:lstStyle/>
          <a:p>
            <a:pPr algn="ctr">
              <a:spcAft>
                <a:spcPts val="2400"/>
              </a:spcAft>
            </a:pPr>
            <a:r>
              <a:rPr lang="en-GB" sz="1600"/>
              <a:t>The </a:t>
            </a:r>
            <a:r>
              <a:rPr lang="en-GB" sz="1600" b="1"/>
              <a:t>targeted access level </a:t>
            </a:r>
            <a:r>
              <a:rPr lang="en-GB" sz="1600"/>
              <a:t>is also an important input in the analysis as it is used to quantify the future electricity demand</a:t>
            </a:r>
          </a:p>
        </p:txBody>
      </p:sp>
    </p:spTree>
    <p:extLst>
      <p:ext uri="{BB962C8B-B14F-4D97-AF65-F5344CB8AC3E}">
        <p14:creationId xmlns:p14="http://schemas.microsoft.com/office/powerpoint/2010/main" val="34342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12</a:t>
            </a:fld>
            <a:endParaRPr lang="en-GB"/>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graphicFrame>
        <p:nvGraphicFramePr>
          <p:cNvPr id="10" name="Table 9"/>
          <p:cNvGraphicFramePr>
            <a:graphicFrameLocks noGrp="1"/>
          </p:cNvGraphicFramePr>
          <p:nvPr>
            <p:extLst>
              <p:ext uri="{D42A27DB-BD31-4B8C-83A1-F6EECF244321}">
                <p14:modId xmlns:p14="http://schemas.microsoft.com/office/powerpoint/2010/main" val="707650271"/>
              </p:ext>
            </p:extLst>
          </p:nvPr>
        </p:nvGraphicFramePr>
        <p:xfrm>
          <a:off x="520848" y="1069161"/>
          <a:ext cx="10848192" cy="4773787"/>
        </p:xfrm>
        <a:graphic>
          <a:graphicData uri="http://schemas.openxmlformats.org/drawingml/2006/table">
            <a:tbl>
              <a:tblPr firstRow="1" firstCol="1" bandRow="1">
                <a:tableStyleId>{5C22544A-7EE6-4342-B048-85BDC9FD1C3A}</a:tableStyleId>
              </a:tblPr>
              <a:tblGrid>
                <a:gridCol w="2926680">
                  <a:extLst>
                    <a:ext uri="{9D8B030D-6E8A-4147-A177-3AD203B41FA5}">
                      <a16:colId xmlns="" xmlns:a16="http://schemas.microsoft.com/office/drawing/2014/main" val="59133573"/>
                    </a:ext>
                  </a:extLst>
                </a:gridCol>
                <a:gridCol w="2244409">
                  <a:extLst>
                    <a:ext uri="{9D8B030D-6E8A-4147-A177-3AD203B41FA5}">
                      <a16:colId xmlns="" xmlns:a16="http://schemas.microsoft.com/office/drawing/2014/main" val="4192152357"/>
                    </a:ext>
                  </a:extLst>
                </a:gridCol>
                <a:gridCol w="2539668">
                  <a:extLst>
                    <a:ext uri="{9D8B030D-6E8A-4147-A177-3AD203B41FA5}">
                      <a16:colId xmlns="" xmlns:a16="http://schemas.microsoft.com/office/drawing/2014/main" val="2462862290"/>
                    </a:ext>
                  </a:extLst>
                </a:gridCol>
                <a:gridCol w="3137435">
                  <a:extLst>
                    <a:ext uri="{9D8B030D-6E8A-4147-A177-3AD203B41FA5}">
                      <a16:colId xmlns="" xmlns:a16="http://schemas.microsoft.com/office/drawing/2014/main" val="4067374419"/>
                    </a:ext>
                  </a:extLst>
                </a:gridCol>
              </a:tblGrid>
              <a:tr h="263353">
                <a:tc>
                  <a:txBody>
                    <a:bodyPr/>
                    <a:lstStyle/>
                    <a:p>
                      <a:pPr marL="0" marR="0" algn="ctr">
                        <a:spcBef>
                          <a:spcPts val="600"/>
                        </a:spcBef>
                        <a:spcAft>
                          <a:spcPts val="0"/>
                        </a:spcAft>
                      </a:pPr>
                      <a:r>
                        <a:rPr lang="en-GB" sz="1200" b="1">
                          <a:effectLst/>
                        </a:rPr>
                        <a:t>Parameter</a:t>
                      </a:r>
                      <a:endParaRPr lang="en-GB" sz="1200" b="1">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a:effectLst/>
                        </a:rPr>
                        <a:t>Metric</a:t>
                      </a:r>
                      <a:endParaRPr lang="en-GB" sz="1200" b="1">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smtClean="0">
                          <a:effectLst/>
                        </a:rPr>
                        <a:t>Base</a:t>
                      </a:r>
                      <a:r>
                        <a:rPr lang="en-GB" sz="1200" b="1" baseline="0" smtClean="0">
                          <a:effectLst/>
                        </a:rPr>
                        <a:t> year value</a:t>
                      </a:r>
                      <a:endParaRPr lang="en-GB" sz="1200" b="1">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a:effectLst/>
                        </a:rPr>
                        <a:t>Value 2030</a:t>
                      </a:r>
                      <a:endParaRPr lang="en-GB" sz="1200" b="1">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3876500133"/>
                  </a:ext>
                </a:extLst>
              </a:tr>
              <a:tr h="430102">
                <a:tc>
                  <a:txBody>
                    <a:bodyPr/>
                    <a:lstStyle/>
                    <a:p>
                      <a:pPr marL="0" marR="0" algn="ctr">
                        <a:spcBef>
                          <a:spcPts val="600"/>
                        </a:spcBef>
                        <a:spcAft>
                          <a:spcPts val="0"/>
                        </a:spcAft>
                      </a:pPr>
                      <a:r>
                        <a:rPr lang="en-GB" sz="1200">
                          <a:effectLst/>
                        </a:rPr>
                        <a:t>Population, total</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a:effectLst/>
                        </a:rPr>
                        <a:t>Million </a:t>
                      </a:r>
                      <a:r>
                        <a:rPr lang="en-GB" sz="1200" smtClean="0">
                          <a:effectLst/>
                        </a:rPr>
                        <a:t>persons</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42.542</a:t>
                      </a:r>
                      <a:r>
                        <a:rPr lang="en-GB" sz="1200" baseline="30000" smtClean="0">
                          <a:effectLst/>
                        </a:rPr>
                        <a:t>1</a:t>
                      </a:r>
                      <a:endParaRPr lang="en-GB" sz="11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a:effectLst/>
                        </a:rPr>
                        <a:t>65.412 </a:t>
                      </a:r>
                      <a:r>
                        <a:rPr lang="en-GB" sz="1200" b="0">
                          <a:effectLst/>
                        </a:rPr>
                        <a:t>(</a:t>
                      </a:r>
                      <a:r>
                        <a:rPr lang="en-GB" sz="1200">
                          <a:effectLst/>
                        </a:rPr>
                        <a:t>medium growth </a:t>
                      </a:r>
                      <a:r>
                        <a:rPr lang="en-GB" sz="1200" smtClean="0">
                          <a:effectLst/>
                        </a:rPr>
                        <a:t>projection)</a:t>
                      </a:r>
                      <a:r>
                        <a:rPr lang="en-GB" sz="1200" baseline="30000" smtClean="0">
                          <a:effectLst/>
                        </a:rPr>
                        <a:t>1</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163524665"/>
                  </a:ext>
                </a:extLst>
              </a:tr>
              <a:tr h="432418">
                <a:tc>
                  <a:txBody>
                    <a:bodyPr/>
                    <a:lstStyle/>
                    <a:p>
                      <a:pPr marL="0" marR="0" algn="ctr">
                        <a:spcBef>
                          <a:spcPts val="600"/>
                        </a:spcBef>
                        <a:spcAft>
                          <a:spcPts val="0"/>
                        </a:spcAft>
                      </a:pPr>
                      <a:r>
                        <a:rPr lang="en-GB" sz="1200">
                          <a:effectLst/>
                        </a:rPr>
                        <a:t>Urban population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Percentage </a:t>
                      </a:r>
                      <a:r>
                        <a:rPr lang="en-GB" sz="1200">
                          <a:effectLst/>
                        </a:rPr>
                        <a:t>of total population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25%</a:t>
                      </a:r>
                      <a:r>
                        <a:rPr lang="en-GB" sz="1200" baseline="30000" smtClean="0">
                          <a:effectLst/>
                        </a:rPr>
                        <a:t>2</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a:effectLst/>
                        </a:rPr>
                        <a:t>32% </a:t>
                      </a:r>
                      <a:r>
                        <a:rPr lang="en-GB" sz="1200">
                          <a:effectLst/>
                        </a:rPr>
                        <a:t>(based on &gt;2000 </a:t>
                      </a:r>
                      <a:r>
                        <a:rPr lang="en-GB" sz="1200" smtClean="0">
                          <a:effectLst/>
                        </a:rPr>
                        <a:t>people/km</a:t>
                      </a:r>
                      <a:r>
                        <a:rPr lang="en-GB" sz="1200" baseline="30000" smtClean="0">
                          <a:effectLst/>
                        </a:rPr>
                        <a:t>2</a:t>
                      </a:r>
                      <a:r>
                        <a:rPr lang="en-GB" sz="1200" baseline="30000">
                          <a:effectLst/>
                        </a:rPr>
                        <a:t>,</a:t>
                      </a:r>
                      <a:r>
                        <a:rPr lang="en-GB" sz="1200" baseline="30000" smtClean="0">
                          <a:effectLst/>
                        </a:rPr>
                        <a:t>6</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535996475"/>
                  </a:ext>
                </a:extLst>
              </a:tr>
              <a:tr h="432418">
                <a:tc>
                  <a:txBody>
                    <a:bodyPr/>
                    <a:lstStyle/>
                    <a:p>
                      <a:pPr marL="0" marR="0" algn="ctr">
                        <a:spcBef>
                          <a:spcPts val="600"/>
                        </a:spcBef>
                        <a:spcAft>
                          <a:spcPts val="0"/>
                        </a:spcAft>
                      </a:pPr>
                      <a:r>
                        <a:rPr lang="en-GB" sz="1200">
                          <a:effectLst/>
                        </a:rPr>
                        <a:t>Rural population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Percentage </a:t>
                      </a:r>
                      <a:r>
                        <a:rPr lang="en-GB" sz="1200">
                          <a:effectLst/>
                        </a:rPr>
                        <a:t>of total population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75%</a:t>
                      </a:r>
                      <a:r>
                        <a:rPr lang="en-GB" sz="1200" baseline="30000" smtClean="0">
                          <a:effectLst/>
                        </a:rPr>
                        <a:t>2</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a:effectLst/>
                        </a:rPr>
                        <a:t>68% </a:t>
                      </a:r>
                      <a:endParaRPr lang="en-GB" sz="1200" b="1">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1229344047"/>
                  </a:ext>
                </a:extLst>
              </a:tr>
              <a:tr h="526703">
                <a:tc>
                  <a:txBody>
                    <a:bodyPr/>
                    <a:lstStyle/>
                    <a:p>
                      <a:pPr marL="0" marR="0" algn="ctr">
                        <a:spcBef>
                          <a:spcPts val="600"/>
                        </a:spcBef>
                        <a:spcAft>
                          <a:spcPts val="0"/>
                        </a:spcAft>
                      </a:pPr>
                      <a:r>
                        <a:rPr lang="en-GB" sz="1200">
                          <a:effectLst/>
                        </a:rPr>
                        <a:t>Urban growth</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Percentage </a:t>
                      </a:r>
                      <a:r>
                        <a:rPr lang="en-GB" sz="1200">
                          <a:effectLst/>
                        </a:rPr>
                        <a:t>growth per year</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4.34%</a:t>
                      </a:r>
                      <a:r>
                        <a:rPr lang="en-GB" sz="1200" baseline="30000" smtClean="0">
                          <a:effectLst/>
                        </a:rPr>
                        <a:t>3</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a:effectLst/>
                        </a:rPr>
                        <a:t>4% (assumed value, based on total population 2030)</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43561589"/>
                  </a:ext>
                </a:extLst>
              </a:tr>
              <a:tr h="526703">
                <a:tc>
                  <a:txBody>
                    <a:bodyPr/>
                    <a:lstStyle/>
                    <a:p>
                      <a:pPr marL="0" marR="0" algn="ctr">
                        <a:spcBef>
                          <a:spcPts val="600"/>
                        </a:spcBef>
                        <a:spcAft>
                          <a:spcPts val="0"/>
                        </a:spcAft>
                      </a:pPr>
                      <a:r>
                        <a:rPr lang="en-GB" sz="1200">
                          <a:effectLst/>
                        </a:rPr>
                        <a:t>Rural growth</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Percentage </a:t>
                      </a:r>
                      <a:r>
                        <a:rPr lang="en-GB" sz="1200">
                          <a:effectLst/>
                        </a:rPr>
                        <a:t>growth per year</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2.14%</a:t>
                      </a:r>
                      <a:r>
                        <a:rPr lang="en-GB" sz="1200" baseline="30000" smtClean="0">
                          <a:effectLst/>
                        </a:rPr>
                        <a:t>3</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a:effectLst/>
                        </a:rPr>
                        <a:t>2% (assumed value, based on total population 2030)</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904020989"/>
                  </a:ext>
                </a:extLst>
              </a:tr>
              <a:tr h="432418">
                <a:tc>
                  <a:txBody>
                    <a:bodyPr/>
                    <a:lstStyle/>
                    <a:p>
                      <a:pPr marL="0" marR="0" algn="ctr">
                        <a:spcBef>
                          <a:spcPts val="600"/>
                        </a:spcBef>
                        <a:spcAft>
                          <a:spcPts val="0"/>
                        </a:spcAft>
                      </a:pPr>
                      <a:r>
                        <a:rPr lang="en-GB" sz="1200">
                          <a:effectLst/>
                        </a:rPr>
                        <a:t>Electricity access</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Percentage </a:t>
                      </a:r>
                      <a:r>
                        <a:rPr lang="en-GB" sz="1200">
                          <a:effectLst/>
                        </a:rPr>
                        <a:t>of total population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smtClean="0">
                          <a:effectLst/>
                        </a:rPr>
                        <a:t>23%</a:t>
                      </a:r>
                      <a:r>
                        <a:rPr lang="en-GB" sz="1200" b="1" baseline="30000" smtClean="0">
                          <a:effectLst/>
                        </a:rPr>
                        <a:t>4</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a:effectLst/>
                        </a:rPr>
                        <a:t>100%</a:t>
                      </a:r>
                      <a:r>
                        <a:rPr lang="en-GB" sz="1200" b="1" baseline="30000">
                          <a:solidFill>
                            <a:schemeClr val="tx1"/>
                          </a:solidFill>
                          <a:effectLst/>
                        </a:rPr>
                        <a:t>7</a:t>
                      </a:r>
                      <a:endParaRPr lang="en-GB" sz="1200" b="1" baseline="3000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2721104327"/>
                  </a:ext>
                </a:extLst>
              </a:tr>
              <a:tr h="432418">
                <a:tc>
                  <a:txBody>
                    <a:bodyPr/>
                    <a:lstStyle/>
                    <a:p>
                      <a:pPr marL="0" marR="0" algn="ctr">
                        <a:spcBef>
                          <a:spcPts val="600"/>
                        </a:spcBef>
                        <a:spcAft>
                          <a:spcPts val="0"/>
                        </a:spcAft>
                      </a:pPr>
                      <a:r>
                        <a:rPr lang="en-GB" sz="1200">
                          <a:effectLst/>
                        </a:rPr>
                        <a:t>Electricity access, urban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Percentage </a:t>
                      </a:r>
                      <a:r>
                        <a:rPr lang="en-GB" sz="1200">
                          <a:effectLst/>
                        </a:rPr>
                        <a:t>of urban population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58.2%</a:t>
                      </a:r>
                      <a:r>
                        <a:rPr lang="en-GB" sz="1200" baseline="30000" smtClean="0">
                          <a:effectLst/>
                        </a:rPr>
                        <a:t>4</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100%</a:t>
                      </a:r>
                      <a:r>
                        <a:rPr lang="en-GB" sz="1200" baseline="30000" smtClean="0">
                          <a:effectLst/>
                        </a:rPr>
                        <a:t>7</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3370214086"/>
                  </a:ext>
                </a:extLst>
              </a:tr>
              <a:tr h="432418">
                <a:tc>
                  <a:txBody>
                    <a:bodyPr/>
                    <a:lstStyle/>
                    <a:p>
                      <a:pPr marL="0" marR="0" algn="ctr">
                        <a:spcBef>
                          <a:spcPts val="600"/>
                        </a:spcBef>
                        <a:spcAft>
                          <a:spcPts val="0"/>
                        </a:spcAft>
                      </a:pPr>
                      <a:r>
                        <a:rPr lang="en-GB" sz="1200">
                          <a:effectLst/>
                        </a:rPr>
                        <a:t>Electricity access, rural</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Percentage of </a:t>
                      </a:r>
                      <a:r>
                        <a:rPr lang="en-GB" sz="1200">
                          <a:effectLst/>
                        </a:rPr>
                        <a:t>rural population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6.8%</a:t>
                      </a:r>
                      <a:r>
                        <a:rPr lang="en-GB" sz="1200" baseline="30000" smtClean="0">
                          <a:effectLst/>
                        </a:rPr>
                        <a:t>4</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100%</a:t>
                      </a:r>
                      <a:r>
                        <a:rPr lang="en-GB" sz="1200" baseline="30000" smtClean="0">
                          <a:effectLst/>
                        </a:rPr>
                        <a:t>7</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4013897302"/>
                  </a:ext>
                </a:extLst>
              </a:tr>
              <a:tr h="432418">
                <a:tc>
                  <a:txBody>
                    <a:bodyPr/>
                    <a:lstStyle/>
                    <a:p>
                      <a:pPr marL="0" marR="0" algn="ctr">
                        <a:spcBef>
                          <a:spcPts val="600"/>
                        </a:spcBef>
                        <a:spcAft>
                          <a:spcPts val="0"/>
                        </a:spcAft>
                      </a:pPr>
                      <a:r>
                        <a:rPr lang="en-GB" sz="1200">
                          <a:effectLst/>
                        </a:rPr>
                        <a:t>People per household, urban</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a:effectLst/>
                        </a:rPr>
                        <a:t>People per household</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5</a:t>
                      </a:r>
                      <a:r>
                        <a:rPr lang="en-GB" sz="1200" baseline="30000" smtClean="0">
                          <a:effectLst/>
                        </a:rPr>
                        <a:t>5</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smtClean="0">
                          <a:effectLst/>
                        </a:rPr>
                        <a:t>4</a:t>
                      </a:r>
                      <a:r>
                        <a:rPr lang="en-GB" sz="1200" baseline="30000" smtClean="0">
                          <a:effectLst/>
                        </a:rPr>
                        <a:t>8</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1060347565"/>
                  </a:ext>
                </a:extLst>
              </a:tr>
              <a:tr h="432418">
                <a:tc>
                  <a:txBody>
                    <a:bodyPr/>
                    <a:lstStyle/>
                    <a:p>
                      <a:pPr marL="0" marR="0" algn="ctr">
                        <a:spcBef>
                          <a:spcPts val="600"/>
                        </a:spcBef>
                        <a:spcAft>
                          <a:spcPts val="0"/>
                        </a:spcAft>
                      </a:pPr>
                      <a:r>
                        <a:rPr lang="en-GB" sz="1200">
                          <a:effectLst/>
                        </a:rPr>
                        <a:t>People per household, rural</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a:effectLst/>
                        </a:rPr>
                        <a:t>People per household</a:t>
                      </a:r>
                      <a:endParaRPr lang="en-GB"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smtClean="0">
                          <a:effectLst/>
                        </a:rPr>
                        <a:t>6.5</a:t>
                      </a:r>
                      <a:r>
                        <a:rPr lang="en-GB" sz="1200" baseline="30000" smtClean="0">
                          <a:effectLst/>
                        </a:rPr>
                        <a:t>5</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tc>
                  <a:txBody>
                    <a:bodyPr/>
                    <a:lstStyle/>
                    <a:p>
                      <a:pPr marL="0" marR="0" algn="ctr">
                        <a:spcBef>
                          <a:spcPts val="600"/>
                        </a:spcBef>
                        <a:spcAft>
                          <a:spcPts val="0"/>
                        </a:spcAft>
                      </a:pPr>
                      <a:r>
                        <a:rPr lang="en-GB" sz="1200" b="1" smtClean="0">
                          <a:effectLst/>
                        </a:rPr>
                        <a:t>6.5</a:t>
                      </a:r>
                      <a:r>
                        <a:rPr lang="en-GB" sz="1200" baseline="30000" smtClean="0">
                          <a:effectLst/>
                        </a:rPr>
                        <a:t>8</a:t>
                      </a:r>
                      <a:endParaRPr lang="en-GB" sz="1200" baseline="30000">
                        <a:effectLst/>
                        <a:latin typeface="Garamond" panose="02020404030301010803" pitchFamily="18" charset="0"/>
                        <a:ea typeface="Times New Roman" panose="02020603050405020304" pitchFamily="18" charset="0"/>
                        <a:cs typeface="Times New Roman" panose="02020603050405020304" pitchFamily="18" charset="0"/>
                      </a:endParaRPr>
                    </a:p>
                  </a:txBody>
                  <a:tcPr marL="57422" marR="57422" marT="0" marB="0" anchor="ctr"/>
                </a:tc>
                <a:extLst>
                  <a:ext uri="{0D108BD9-81ED-4DB2-BD59-A6C34878D82A}">
                    <a16:rowId xmlns="" xmlns:a16="http://schemas.microsoft.com/office/drawing/2014/main" val="2311711389"/>
                  </a:ext>
                </a:extLst>
              </a:tr>
            </a:tbl>
          </a:graphicData>
        </a:graphic>
      </p:graphicFrame>
      <p:sp>
        <p:nvSpPr>
          <p:cNvPr id="14"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5" name="Content Placeholder 2"/>
          <p:cNvSpPr txBox="1">
            <a:spLocks/>
          </p:cNvSpPr>
          <p:nvPr/>
        </p:nvSpPr>
        <p:spPr>
          <a:xfrm>
            <a:off x="1731452" y="2433862"/>
            <a:ext cx="9211203" cy="24797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endParaRPr lang="en-US" sz="2200"/>
          </a:p>
          <a:p>
            <a:pPr algn="l">
              <a:spcAft>
                <a:spcPts val="600"/>
              </a:spcAft>
            </a:pPr>
            <a:endParaRPr lang="en-US" sz="2200"/>
          </a:p>
        </p:txBody>
      </p:sp>
      <p:sp>
        <p:nvSpPr>
          <p:cNvPr id="16" name="TextBox 15"/>
          <p:cNvSpPr txBox="1"/>
          <p:nvPr/>
        </p:nvSpPr>
        <p:spPr>
          <a:xfrm>
            <a:off x="2350507" y="6033184"/>
            <a:ext cx="4109326" cy="507831"/>
          </a:xfrm>
          <a:prstGeom prst="rect">
            <a:avLst/>
          </a:prstGeom>
          <a:noFill/>
        </p:spPr>
        <p:txBody>
          <a:bodyPr wrap="square" rtlCol="0">
            <a:spAutoFit/>
          </a:bodyPr>
          <a:lstStyle/>
          <a:p>
            <a:pPr marL="228600" indent="-228600">
              <a:buFont typeface="+mj-lt"/>
              <a:buAutoNum type="arabicPeriod"/>
            </a:pPr>
            <a:r>
              <a:rPr lang="en-GB" sz="900" smtClean="0"/>
              <a:t>United Nations </a:t>
            </a:r>
            <a:r>
              <a:rPr lang="en-GB" sz="900"/>
              <a:t>Population </a:t>
            </a:r>
            <a:r>
              <a:rPr lang="en-GB" sz="900" smtClean="0"/>
              <a:t>Division</a:t>
            </a:r>
            <a:r>
              <a:rPr lang="en-GB" sz="900"/>
              <a:t>, 2015</a:t>
            </a:r>
            <a:endParaRPr lang="en-CA" sz="900"/>
          </a:p>
          <a:p>
            <a:pPr marL="228600" indent="-228600">
              <a:buFont typeface="+mj-lt"/>
              <a:buAutoNum type="arabicPeriod"/>
            </a:pPr>
            <a:r>
              <a:rPr lang="en-GB" sz="900"/>
              <a:t>United </a:t>
            </a:r>
            <a:r>
              <a:rPr lang="en-GB" sz="900" smtClean="0"/>
              <a:t>Nations Population </a:t>
            </a:r>
            <a:r>
              <a:rPr lang="en-GB" sz="900"/>
              <a:t>Division, 2013</a:t>
            </a:r>
            <a:endParaRPr lang="en-CA" sz="900"/>
          </a:p>
          <a:p>
            <a:pPr marL="228600" indent="-228600">
              <a:buFont typeface="+mj-lt"/>
              <a:buAutoNum type="arabicPeriod"/>
            </a:pPr>
            <a:r>
              <a:rPr lang="en-GB" sz="900" smtClean="0"/>
              <a:t>United Nations </a:t>
            </a:r>
            <a:r>
              <a:rPr lang="en-GB" sz="900"/>
              <a:t>Statistical </a:t>
            </a:r>
            <a:r>
              <a:rPr lang="en-GB" sz="900" smtClean="0"/>
              <a:t>Division</a:t>
            </a:r>
            <a:r>
              <a:rPr lang="en-GB" sz="900"/>
              <a:t>, 2016</a:t>
            </a:r>
            <a:endParaRPr lang="en-CA" sz="900"/>
          </a:p>
        </p:txBody>
      </p:sp>
      <p:sp>
        <p:nvSpPr>
          <p:cNvPr id="17" name="Rectangle 16"/>
          <p:cNvSpPr/>
          <p:nvPr/>
        </p:nvSpPr>
        <p:spPr>
          <a:xfrm>
            <a:off x="7176755" y="5967117"/>
            <a:ext cx="2878015" cy="784830"/>
          </a:xfrm>
          <a:prstGeom prst="rect">
            <a:avLst/>
          </a:prstGeom>
        </p:spPr>
        <p:txBody>
          <a:bodyPr wrap="square">
            <a:spAutoFit/>
          </a:bodyPr>
          <a:lstStyle/>
          <a:p>
            <a:pPr marL="228600" indent="-228600">
              <a:buFont typeface="+mj-lt"/>
              <a:buAutoNum type="arabicPeriod" startAt="4"/>
            </a:pPr>
            <a:r>
              <a:rPr lang="en-GB" sz="900"/>
              <a:t>World Bank, 2016</a:t>
            </a:r>
            <a:endParaRPr lang="en-CA" sz="900"/>
          </a:p>
          <a:p>
            <a:pPr marL="228600" indent="-228600">
              <a:buFont typeface="+mj-lt"/>
              <a:buAutoNum type="arabicPeriod" startAt="4"/>
            </a:pPr>
            <a:r>
              <a:rPr lang="en-GB" sz="900"/>
              <a:t>Energy Regulatory Commission, 2011</a:t>
            </a:r>
            <a:endParaRPr lang="en-CA" sz="900"/>
          </a:p>
          <a:p>
            <a:pPr marL="228600" indent="-228600">
              <a:buFont typeface="+mj-lt"/>
              <a:buAutoNum type="arabicPeriod" startAt="4"/>
            </a:pPr>
            <a:r>
              <a:rPr lang="en-GB" sz="900"/>
              <a:t>Kenya National Bureau of Statistics, 2010</a:t>
            </a:r>
            <a:endParaRPr lang="en-CA" sz="900"/>
          </a:p>
          <a:p>
            <a:pPr marL="228600" indent="-228600">
              <a:buFont typeface="+mj-lt"/>
              <a:buAutoNum type="arabicPeriod" startAt="4"/>
            </a:pPr>
            <a:r>
              <a:rPr lang="en-CA" sz="900"/>
              <a:t>Based on </a:t>
            </a:r>
            <a:r>
              <a:rPr lang="en-CA" sz="900" smtClean="0"/>
              <a:t>SDG 7</a:t>
            </a:r>
            <a:endParaRPr lang="en-CA" sz="900"/>
          </a:p>
          <a:p>
            <a:pPr marL="228600" indent="-228600">
              <a:buFont typeface="+mj-lt"/>
              <a:buAutoNum type="arabicPeriod" startAt="4"/>
            </a:pPr>
            <a:r>
              <a:rPr lang="en-GB" sz="900"/>
              <a:t>Energy Regulatory Commission, 2011</a:t>
            </a:r>
            <a:endParaRPr lang="en-CA" sz="900"/>
          </a:p>
        </p:txBody>
      </p:sp>
      <p:sp>
        <p:nvSpPr>
          <p:cNvPr id="18" name="Content Placeholder 2"/>
          <p:cNvSpPr txBox="1">
            <a:spLocks/>
          </p:cNvSpPr>
          <p:nvPr/>
        </p:nvSpPr>
        <p:spPr>
          <a:xfrm>
            <a:off x="2894097" y="208927"/>
            <a:ext cx="6724650"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3a</a:t>
            </a:r>
            <a:r>
              <a:rPr lang="en-US" sz="2700"/>
              <a:t>. Enter country-specific data </a:t>
            </a:r>
            <a:r>
              <a:rPr lang="en-US" sz="2700" smtClean="0"/>
              <a:t>(social)</a:t>
            </a:r>
            <a:endParaRPr lang="en-US" sz="2700"/>
          </a:p>
          <a:p>
            <a:pPr algn="l">
              <a:spcAft>
                <a:spcPts val="600"/>
              </a:spcAft>
            </a:pPr>
            <a:endParaRPr lang="en-US" sz="2200"/>
          </a:p>
        </p:txBody>
      </p:sp>
    </p:spTree>
    <p:extLst>
      <p:ext uri="{BB962C8B-B14F-4D97-AF65-F5344CB8AC3E}">
        <p14:creationId xmlns:p14="http://schemas.microsoft.com/office/powerpoint/2010/main" val="295617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13</a:t>
            </a:fld>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166048587"/>
              </p:ext>
            </p:extLst>
          </p:nvPr>
        </p:nvGraphicFramePr>
        <p:xfrm>
          <a:off x="1390596" y="1449904"/>
          <a:ext cx="9099604" cy="3884096"/>
        </p:xfrm>
        <a:graphic>
          <a:graphicData uri="http://schemas.openxmlformats.org/drawingml/2006/table">
            <a:tbl>
              <a:tblPr firstRow="1" firstCol="1" bandRow="1">
                <a:tableStyleId>{5C22544A-7EE6-4342-B048-85BDC9FD1C3A}</a:tableStyleId>
              </a:tblPr>
              <a:tblGrid>
                <a:gridCol w="2274400">
                  <a:extLst>
                    <a:ext uri="{9D8B030D-6E8A-4147-A177-3AD203B41FA5}">
                      <a16:colId xmlns="" xmlns:a16="http://schemas.microsoft.com/office/drawing/2014/main" val="2204619142"/>
                    </a:ext>
                  </a:extLst>
                </a:gridCol>
                <a:gridCol w="2274400">
                  <a:extLst>
                    <a:ext uri="{9D8B030D-6E8A-4147-A177-3AD203B41FA5}">
                      <a16:colId xmlns="" xmlns:a16="http://schemas.microsoft.com/office/drawing/2014/main" val="2142728304"/>
                    </a:ext>
                  </a:extLst>
                </a:gridCol>
                <a:gridCol w="2275402">
                  <a:extLst>
                    <a:ext uri="{9D8B030D-6E8A-4147-A177-3AD203B41FA5}">
                      <a16:colId xmlns="" xmlns:a16="http://schemas.microsoft.com/office/drawing/2014/main" val="962879190"/>
                    </a:ext>
                  </a:extLst>
                </a:gridCol>
                <a:gridCol w="2275402">
                  <a:extLst>
                    <a:ext uri="{9D8B030D-6E8A-4147-A177-3AD203B41FA5}">
                      <a16:colId xmlns="" xmlns:a16="http://schemas.microsoft.com/office/drawing/2014/main" val="25189946"/>
                    </a:ext>
                  </a:extLst>
                </a:gridCol>
              </a:tblGrid>
              <a:tr h="971024">
                <a:tc>
                  <a:txBody>
                    <a:bodyPr/>
                    <a:lstStyle/>
                    <a:p>
                      <a:pPr marL="0" marR="0" algn="ctr">
                        <a:spcBef>
                          <a:spcPts val="600"/>
                        </a:spcBef>
                        <a:spcAft>
                          <a:spcPts val="0"/>
                        </a:spcAft>
                      </a:pPr>
                      <a:r>
                        <a:rPr lang="en-GB" sz="1600">
                          <a:effectLst/>
                          <a:latin typeface="+mn-lt"/>
                        </a:rPr>
                        <a:t>Scenarios</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a:effectLst/>
                          <a:latin typeface="+mn-lt"/>
                        </a:rPr>
                        <a:t>Average electricity consumption (2030)</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a:effectLst/>
                          <a:latin typeface="+mn-lt"/>
                        </a:rPr>
                        <a:t>Rural electricity consumption</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a:effectLst/>
                          <a:latin typeface="+mn-lt"/>
                        </a:rPr>
                        <a:t>Urban electricity consumption</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70248992"/>
                  </a:ext>
                </a:extLst>
              </a:tr>
              <a:tr h="971024">
                <a:tc>
                  <a:txBody>
                    <a:bodyPr/>
                    <a:lstStyle/>
                    <a:p>
                      <a:pPr marL="0" marR="0" algn="ctr">
                        <a:spcBef>
                          <a:spcPts val="600"/>
                        </a:spcBef>
                        <a:spcAft>
                          <a:spcPts val="0"/>
                        </a:spcAft>
                      </a:pPr>
                      <a:r>
                        <a:rPr lang="en-GB" sz="1600">
                          <a:effectLst/>
                          <a:latin typeface="+mn-lt"/>
                        </a:rPr>
                        <a:t>Low electricity consumption</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a:effectLst/>
                          <a:latin typeface="+mn-lt"/>
                        </a:rPr>
                        <a:t>~</a:t>
                      </a:r>
                      <a:r>
                        <a:rPr lang="en-GB" sz="1600" smtClean="0">
                          <a:effectLst/>
                          <a:latin typeface="+mn-lt"/>
                        </a:rPr>
                        <a:t>1,000 </a:t>
                      </a:r>
                      <a:r>
                        <a:rPr lang="en-GB" sz="1600">
                          <a:effectLst/>
                          <a:latin typeface="+mn-lt"/>
                        </a:rPr>
                        <a:t>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a:effectLst/>
                          <a:latin typeface="+mn-lt"/>
                        </a:rPr>
                        <a:t>224 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smtClean="0">
                          <a:effectLst/>
                          <a:latin typeface="+mn-lt"/>
                        </a:rPr>
                        <a:t>1,800 </a:t>
                      </a:r>
                      <a:r>
                        <a:rPr lang="en-GB" sz="1600">
                          <a:effectLst/>
                          <a:latin typeface="+mn-lt"/>
                        </a:rPr>
                        <a:t>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7709822"/>
                  </a:ext>
                </a:extLst>
              </a:tr>
              <a:tr h="971024">
                <a:tc>
                  <a:txBody>
                    <a:bodyPr/>
                    <a:lstStyle/>
                    <a:p>
                      <a:pPr marL="0" marR="0" algn="ctr">
                        <a:spcBef>
                          <a:spcPts val="600"/>
                        </a:spcBef>
                        <a:spcAft>
                          <a:spcPts val="0"/>
                        </a:spcAft>
                      </a:pPr>
                      <a:r>
                        <a:rPr lang="en-GB" sz="1600">
                          <a:effectLst/>
                          <a:latin typeface="+mn-lt"/>
                        </a:rPr>
                        <a:t>Medium electricity consumption</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a:effectLst/>
                          <a:latin typeface="+mn-lt"/>
                        </a:rPr>
                        <a:t>~</a:t>
                      </a:r>
                      <a:r>
                        <a:rPr lang="en-GB" sz="1600" smtClean="0">
                          <a:effectLst/>
                          <a:latin typeface="+mn-lt"/>
                        </a:rPr>
                        <a:t>1</a:t>
                      </a:r>
                      <a:r>
                        <a:rPr lang="en-GB" sz="1600" baseline="0">
                          <a:effectLst/>
                          <a:latin typeface="+mn-lt"/>
                        </a:rPr>
                        <a:t>,</a:t>
                      </a:r>
                      <a:r>
                        <a:rPr lang="en-GB" sz="1600" baseline="0" smtClean="0">
                          <a:effectLst/>
                          <a:latin typeface="+mn-lt"/>
                        </a:rPr>
                        <a:t>500 </a:t>
                      </a:r>
                      <a:r>
                        <a:rPr lang="en-GB" sz="1600">
                          <a:effectLst/>
                          <a:latin typeface="+mn-lt"/>
                        </a:rPr>
                        <a:t>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a:effectLst/>
                          <a:latin typeface="+mn-lt"/>
                        </a:rPr>
                        <a:t>696 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smtClean="0">
                          <a:effectLst/>
                          <a:latin typeface="+mn-lt"/>
                        </a:rPr>
                        <a:t>2,195 </a:t>
                      </a:r>
                      <a:r>
                        <a:rPr lang="en-GB" sz="1600">
                          <a:effectLst/>
                          <a:latin typeface="+mn-lt"/>
                        </a:rPr>
                        <a:t>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10250"/>
                  </a:ext>
                </a:extLst>
              </a:tr>
              <a:tr h="971024">
                <a:tc>
                  <a:txBody>
                    <a:bodyPr/>
                    <a:lstStyle/>
                    <a:p>
                      <a:pPr marL="0" marR="0" algn="ctr">
                        <a:spcBef>
                          <a:spcPts val="600"/>
                        </a:spcBef>
                        <a:spcAft>
                          <a:spcPts val="0"/>
                        </a:spcAft>
                      </a:pPr>
                      <a:r>
                        <a:rPr lang="en-GB" sz="1600">
                          <a:effectLst/>
                          <a:latin typeface="+mn-lt"/>
                        </a:rPr>
                        <a:t>High electricity consumption</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a:effectLst/>
                          <a:latin typeface="+mn-lt"/>
                        </a:rPr>
                        <a:t>~</a:t>
                      </a:r>
                      <a:r>
                        <a:rPr lang="en-GB" sz="1600" smtClean="0">
                          <a:effectLst/>
                          <a:latin typeface="+mn-lt"/>
                        </a:rPr>
                        <a:t>2,195 </a:t>
                      </a:r>
                      <a:r>
                        <a:rPr lang="en-GB" sz="1600">
                          <a:effectLst/>
                          <a:latin typeface="+mn-lt"/>
                        </a:rPr>
                        <a:t>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smtClean="0">
                          <a:effectLst/>
                          <a:latin typeface="+mn-lt"/>
                        </a:rPr>
                        <a:t>2,195 </a:t>
                      </a:r>
                      <a:r>
                        <a:rPr lang="en-GB" sz="1600">
                          <a:effectLst/>
                          <a:latin typeface="+mn-lt"/>
                        </a:rPr>
                        <a:t>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600" smtClean="0">
                          <a:effectLst/>
                          <a:latin typeface="+mn-lt"/>
                        </a:rPr>
                        <a:t>2,195 </a:t>
                      </a:r>
                      <a:r>
                        <a:rPr lang="en-GB" sz="1600">
                          <a:effectLst/>
                          <a:latin typeface="+mn-lt"/>
                        </a:rPr>
                        <a:t>kWh/household</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154462474"/>
                  </a:ext>
                </a:extLst>
              </a:tr>
            </a:tbl>
          </a:graphicData>
        </a:graphic>
      </p:graphicFrame>
      <p:sp>
        <p:nvSpPr>
          <p:cNvPr id="7" name="Content Placeholder 2"/>
          <p:cNvSpPr txBox="1">
            <a:spLocks/>
          </p:cNvSpPr>
          <p:nvPr/>
        </p:nvSpPr>
        <p:spPr>
          <a:xfrm>
            <a:off x="1841997" y="247027"/>
            <a:ext cx="8485272"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3b</a:t>
            </a:r>
            <a:r>
              <a:rPr lang="en-US" sz="2700"/>
              <a:t>. Enter country-specific data </a:t>
            </a:r>
            <a:r>
              <a:rPr lang="en-US" sz="2700" smtClean="0"/>
              <a:t>(energy </a:t>
            </a:r>
            <a:r>
              <a:rPr lang="en-US" sz="2700"/>
              <a:t>a</a:t>
            </a:r>
            <a:r>
              <a:rPr lang="en-US" sz="2700" smtClean="0"/>
              <a:t>ccess </a:t>
            </a:r>
            <a:r>
              <a:rPr lang="en-US" sz="2700"/>
              <a:t>t</a:t>
            </a:r>
            <a:r>
              <a:rPr lang="en-US" sz="2700" smtClean="0"/>
              <a:t>arget</a:t>
            </a:r>
            <a:r>
              <a:rPr lang="en-US" sz="2700"/>
              <a:t>)</a:t>
            </a:r>
          </a:p>
          <a:p>
            <a:pPr algn="l">
              <a:spcBef>
                <a:spcPts val="0"/>
              </a:spcBef>
            </a:pPr>
            <a:endParaRPr lang="en-US" sz="1000" strike="sngStrike"/>
          </a:p>
          <a:p>
            <a:pPr algn="l">
              <a:spcAft>
                <a:spcPts val="600"/>
              </a:spcAft>
            </a:pPr>
            <a:endParaRPr lang="en-US" sz="2700"/>
          </a:p>
          <a:p>
            <a:pPr algn="l">
              <a:spcAft>
                <a:spcPts val="600"/>
              </a:spcAft>
            </a:pPr>
            <a:endParaRPr lang="en-US" sz="2200"/>
          </a:p>
        </p:txBody>
      </p:sp>
    </p:spTree>
    <p:extLst>
      <p:ext uri="{BB962C8B-B14F-4D97-AF65-F5344CB8AC3E}">
        <p14:creationId xmlns:p14="http://schemas.microsoft.com/office/powerpoint/2010/main" val="314801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1731452" y="2433862"/>
            <a:ext cx="9211203" cy="24797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endParaRPr lang="en-US" sz="2200"/>
          </a:p>
          <a:p>
            <a:pPr algn="l">
              <a:spcAft>
                <a:spcPts val="600"/>
              </a:spcAft>
            </a:pPr>
            <a:endParaRPr lang="en-US" sz="2200"/>
          </a:p>
        </p:txBody>
      </p:sp>
      <p:sp>
        <p:nvSpPr>
          <p:cNvPr id="28" name="Slide Number Placeholder 1"/>
          <p:cNvSpPr>
            <a:spLocks noGrp="1"/>
          </p:cNvSpPr>
          <p:nvPr>
            <p:ph type="sldNum" sz="quarter" idx="12"/>
          </p:nvPr>
        </p:nvSpPr>
        <p:spPr>
          <a:xfrm>
            <a:off x="8610600" y="6356350"/>
            <a:ext cx="2743200" cy="365125"/>
          </a:xfrm>
        </p:spPr>
        <p:txBody>
          <a:bodyPr/>
          <a:lstStyle/>
          <a:p>
            <a:r>
              <a:rPr lang="en-GB"/>
              <a:t>45</a:t>
            </a:r>
          </a:p>
        </p:txBody>
      </p:sp>
      <p:sp>
        <p:nvSpPr>
          <p:cNvPr id="17" name="Content Placeholder 2"/>
          <p:cNvSpPr txBox="1">
            <a:spLocks/>
          </p:cNvSpPr>
          <p:nvPr/>
        </p:nvSpPr>
        <p:spPr>
          <a:xfrm>
            <a:off x="6153147" y="4927981"/>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graphicFrame>
        <p:nvGraphicFramePr>
          <p:cNvPr id="18" name="Table 17"/>
          <p:cNvGraphicFramePr>
            <a:graphicFrameLocks noGrp="1"/>
          </p:cNvGraphicFramePr>
          <p:nvPr>
            <p:extLst/>
          </p:nvPr>
        </p:nvGraphicFramePr>
        <p:xfrm>
          <a:off x="1795933" y="2300281"/>
          <a:ext cx="1661587" cy="2311861"/>
        </p:xfrm>
        <a:graphic>
          <a:graphicData uri="http://schemas.openxmlformats.org/drawingml/2006/table">
            <a:tbl>
              <a:tblPr>
                <a:tableStyleId>{5C22544A-7EE6-4342-B048-85BDC9FD1C3A}</a:tableStyleId>
              </a:tblPr>
              <a:tblGrid>
                <a:gridCol w="746662">
                  <a:extLst>
                    <a:ext uri="{9D8B030D-6E8A-4147-A177-3AD203B41FA5}">
                      <a16:colId xmlns="" xmlns:a16="http://schemas.microsoft.com/office/drawing/2014/main" val="451250811"/>
                    </a:ext>
                  </a:extLst>
                </a:gridCol>
                <a:gridCol w="914925">
                  <a:extLst>
                    <a:ext uri="{9D8B030D-6E8A-4147-A177-3AD203B41FA5}">
                      <a16:colId xmlns="" xmlns:a16="http://schemas.microsoft.com/office/drawing/2014/main" val="1386713909"/>
                    </a:ext>
                  </a:extLst>
                </a:gridCol>
              </a:tblGrid>
              <a:tr h="599371">
                <a:tc>
                  <a:txBody>
                    <a:bodyPr/>
                    <a:lstStyle/>
                    <a:p>
                      <a:pPr algn="ctr" fontAlgn="ctr"/>
                      <a:r>
                        <a:rPr lang="en-US" sz="1000" b="1" u="none" strike="noStrike">
                          <a:effectLst/>
                        </a:rPr>
                        <a:t>Population (base</a:t>
                      </a:r>
                      <a:r>
                        <a:rPr lang="en-US" sz="1000" b="1" u="none" strike="noStrike" baseline="0">
                          <a:effectLst/>
                        </a:rPr>
                        <a:t> year</a:t>
                      </a:r>
                      <a:r>
                        <a:rPr lang="en-US" sz="1000" b="1" u="none" strike="noStrike">
                          <a:effectLst/>
                        </a:rPr>
                        <a:t>)</a:t>
                      </a:r>
                      <a:endParaRPr lang="en-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1" u="none" strike="noStrike">
                          <a:effectLst/>
                        </a:rPr>
                        <a:t>Country</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43614271"/>
                  </a:ext>
                </a:extLst>
              </a:tr>
              <a:tr h="285415">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3833704560"/>
                  </a:ext>
                </a:extLst>
              </a:tr>
              <a:tr h="285415">
                <a:tc>
                  <a:txBody>
                    <a:bodyPr/>
                    <a:lstStyle/>
                    <a:p>
                      <a:pPr algn="ctr" fontAlgn="ctr"/>
                      <a:r>
                        <a:rPr lang="en-US" sz="1000" u="none" strike="noStrike">
                          <a:effectLst/>
                        </a:rPr>
                        <a:t>388</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732555057"/>
                  </a:ext>
                </a:extLst>
              </a:tr>
              <a:tr h="285415">
                <a:tc>
                  <a:txBody>
                    <a:bodyPr/>
                    <a:lstStyle/>
                    <a:p>
                      <a:pPr algn="ctr" fontAlgn="ctr"/>
                      <a:r>
                        <a:rPr lang="en-US" sz="1000" u="none" strike="noStrike">
                          <a:effectLst/>
                        </a:rPr>
                        <a:t>2,136</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2602542191"/>
                  </a:ext>
                </a:extLst>
              </a:tr>
              <a:tr h="285415">
                <a:tc>
                  <a:txBody>
                    <a:bodyPr/>
                    <a:lstStyle/>
                    <a:p>
                      <a:pPr algn="ctr" fontAlgn="ctr"/>
                      <a:r>
                        <a:rPr lang="en-US" sz="1000" u="none" strike="noStrike">
                          <a:effectLst/>
                        </a:rPr>
                        <a:t>2,139</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2163072562"/>
                  </a:ext>
                </a:extLst>
              </a:tr>
              <a:tr h="285415">
                <a:tc>
                  <a:txBody>
                    <a:bodyPr/>
                    <a:lstStyle/>
                    <a:p>
                      <a:pPr algn="ctr" fontAlgn="ctr"/>
                      <a:r>
                        <a:rPr lang="en-US" sz="1000" u="none" strike="noStrike">
                          <a:effectLst/>
                        </a:rPr>
                        <a:t>280,088</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2083691496"/>
                  </a:ext>
                </a:extLst>
              </a:tr>
              <a:tr h="285415">
                <a:tc>
                  <a:txBody>
                    <a:bodyPr/>
                    <a:lstStyle/>
                    <a:p>
                      <a:pPr algn="ctr" fontAlgn="ctr"/>
                      <a:r>
                        <a:rPr lang="en-US" sz="1000" u="none" strike="noStrike">
                          <a:effectLst/>
                        </a:rPr>
                        <a:t>543,581</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sv-SE" sz="1000" b="0" i="0" u="none" strike="noStrike">
                          <a:solidFill>
                            <a:srgbClr val="000000"/>
                          </a:solidFill>
                          <a:effectLst/>
                          <a:latin typeface="+mn-lt"/>
                        </a:rPr>
                        <a:t>Kenya</a:t>
                      </a:r>
                      <a:endParaRPr lang="en-US" sz="1000" b="0" i="0" u="none" strike="noStrike">
                        <a:solidFill>
                          <a:srgbClr val="000000"/>
                        </a:solidFill>
                        <a:effectLst/>
                        <a:latin typeface="+mn-lt"/>
                      </a:endParaRPr>
                    </a:p>
                  </a:txBody>
                  <a:tcPr marL="9525" marR="9525" marT="9525" marB="0" anchor="ctr"/>
                </a:tc>
                <a:extLst>
                  <a:ext uri="{0D108BD9-81ED-4DB2-BD59-A6C34878D82A}">
                    <a16:rowId xmlns="" xmlns:a16="http://schemas.microsoft.com/office/drawing/2014/main" val="86694073"/>
                  </a:ext>
                </a:extLst>
              </a:tr>
            </a:tbl>
          </a:graphicData>
        </a:graphic>
      </p:graphicFrame>
      <p:graphicFrame>
        <p:nvGraphicFramePr>
          <p:cNvPr id="19" name="Table 18"/>
          <p:cNvGraphicFramePr>
            <a:graphicFrameLocks noGrp="1"/>
          </p:cNvGraphicFramePr>
          <p:nvPr>
            <p:extLst/>
          </p:nvPr>
        </p:nvGraphicFramePr>
        <p:xfrm>
          <a:off x="522693" y="2300281"/>
          <a:ext cx="1265473" cy="2311861"/>
        </p:xfrm>
        <a:graphic>
          <a:graphicData uri="http://schemas.openxmlformats.org/drawingml/2006/table">
            <a:tbl>
              <a:tblPr>
                <a:tableStyleId>{5C22544A-7EE6-4342-B048-85BDC9FD1C3A}</a:tableStyleId>
              </a:tblPr>
              <a:tblGrid>
                <a:gridCol w="645006">
                  <a:extLst>
                    <a:ext uri="{9D8B030D-6E8A-4147-A177-3AD203B41FA5}">
                      <a16:colId xmlns="" xmlns:a16="http://schemas.microsoft.com/office/drawing/2014/main" val="408434546"/>
                    </a:ext>
                  </a:extLst>
                </a:gridCol>
                <a:gridCol w="620467">
                  <a:extLst>
                    <a:ext uri="{9D8B030D-6E8A-4147-A177-3AD203B41FA5}">
                      <a16:colId xmlns="" xmlns:a16="http://schemas.microsoft.com/office/drawing/2014/main" val="4026121672"/>
                    </a:ext>
                  </a:extLst>
                </a:gridCol>
              </a:tblGrid>
              <a:tr h="599371">
                <a:tc>
                  <a:txBody>
                    <a:bodyPr/>
                    <a:lstStyle/>
                    <a:p>
                      <a:pPr algn="ctr" fontAlgn="ctr"/>
                      <a:r>
                        <a:rPr lang="en-US" sz="1000" b="1" u="none" strike="noStrike">
                          <a:effectLst/>
                        </a:rPr>
                        <a:t>X</a:t>
                      </a:r>
                      <a:endParaRPr lang="en-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1" u="none" strike="noStrike">
                          <a:effectLst/>
                        </a:rPr>
                        <a:t>Y</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034365975"/>
                  </a:ext>
                </a:extLst>
              </a:tr>
              <a:tr h="285415">
                <a:tc>
                  <a:txBody>
                    <a:bodyPr/>
                    <a:lstStyle/>
                    <a:p>
                      <a:pPr algn="ctr" fontAlgn="ctr"/>
                      <a:r>
                        <a:rPr lang="en-US" sz="1000" u="none" strike="noStrike">
                          <a:effectLst/>
                        </a:rPr>
                        <a:t>2370166</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228283</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990063459"/>
                  </a:ext>
                </a:extLst>
              </a:tr>
              <a:tr h="285415">
                <a:tc>
                  <a:txBody>
                    <a:bodyPr/>
                    <a:lstStyle/>
                    <a:p>
                      <a:pPr algn="ctr" fontAlgn="ctr"/>
                      <a:r>
                        <a:rPr lang="en-US" sz="1000" u="none" strike="noStrike">
                          <a:effectLst/>
                        </a:rPr>
                        <a:t>1907255</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-441856</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11273497"/>
                  </a:ext>
                </a:extLst>
              </a:tr>
              <a:tr h="285415">
                <a:tc>
                  <a:txBody>
                    <a:bodyPr/>
                    <a:lstStyle/>
                    <a:p>
                      <a:pPr algn="ctr" fontAlgn="ctr"/>
                      <a:r>
                        <a:rPr lang="en-US" sz="1000" u="none" strike="noStrike">
                          <a:effectLst/>
                        </a:rPr>
                        <a:t>2953836</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-904402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09171434"/>
                  </a:ext>
                </a:extLst>
              </a:tr>
              <a:tr h="285415">
                <a:tc>
                  <a:txBody>
                    <a:bodyPr/>
                    <a:lstStyle/>
                    <a:p>
                      <a:pPr algn="ctr" fontAlgn="ctr"/>
                      <a:r>
                        <a:rPr lang="en-US" sz="1000" u="none" strike="noStrike">
                          <a:effectLst/>
                        </a:rPr>
                        <a:t>3155102</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-451877</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261551140"/>
                  </a:ext>
                </a:extLst>
              </a:tr>
              <a:tr h="285415">
                <a:tc>
                  <a:txBody>
                    <a:bodyPr/>
                    <a:lstStyle/>
                    <a:p>
                      <a:pPr algn="ctr" fontAlgn="ctr"/>
                      <a:r>
                        <a:rPr lang="en-US" sz="1000" u="none" strike="noStrike">
                          <a:effectLst/>
                        </a:rPr>
                        <a:t>2692191</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-833762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460109983"/>
                  </a:ext>
                </a:extLst>
              </a:tr>
              <a:tr h="285415">
                <a:tc>
                  <a:txBody>
                    <a:bodyPr/>
                    <a:lstStyle/>
                    <a:p>
                      <a:pPr algn="ctr" fontAlgn="ctr"/>
                      <a:r>
                        <a:rPr lang="en-US" sz="1000" u="none" strike="noStrike">
                          <a:effectLst/>
                        </a:rPr>
                        <a:t>1655673</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-582265</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26099729"/>
                  </a:ext>
                </a:extLst>
              </a:tr>
            </a:tbl>
          </a:graphicData>
        </a:graphic>
      </p:graphicFrame>
      <p:graphicFrame>
        <p:nvGraphicFramePr>
          <p:cNvPr id="29" name="Table 28"/>
          <p:cNvGraphicFramePr>
            <a:graphicFrameLocks noGrp="1"/>
          </p:cNvGraphicFramePr>
          <p:nvPr>
            <p:extLst/>
          </p:nvPr>
        </p:nvGraphicFramePr>
        <p:xfrm>
          <a:off x="3465287" y="2300281"/>
          <a:ext cx="1840367" cy="2311861"/>
        </p:xfrm>
        <a:graphic>
          <a:graphicData uri="http://schemas.openxmlformats.org/drawingml/2006/table">
            <a:tbl>
              <a:tblPr>
                <a:tableStyleId>{5C22544A-7EE6-4342-B048-85BDC9FD1C3A}</a:tableStyleId>
              </a:tblPr>
              <a:tblGrid>
                <a:gridCol w="914925">
                  <a:extLst>
                    <a:ext uri="{9D8B030D-6E8A-4147-A177-3AD203B41FA5}">
                      <a16:colId xmlns="" xmlns:a16="http://schemas.microsoft.com/office/drawing/2014/main" val="1954128025"/>
                    </a:ext>
                  </a:extLst>
                </a:gridCol>
                <a:gridCol w="925442">
                  <a:extLst>
                    <a:ext uri="{9D8B030D-6E8A-4147-A177-3AD203B41FA5}">
                      <a16:colId xmlns="" xmlns:a16="http://schemas.microsoft.com/office/drawing/2014/main" val="1724110365"/>
                    </a:ext>
                  </a:extLst>
                </a:gridCol>
              </a:tblGrid>
              <a:tr h="599371">
                <a:tc>
                  <a:txBody>
                    <a:bodyPr/>
                    <a:lstStyle/>
                    <a:p>
                      <a:pPr algn="ctr" fontAlgn="ctr"/>
                      <a:r>
                        <a:rPr lang="en-US" sz="1000" b="1" u="none" strike="noStrike">
                          <a:effectLst/>
                        </a:rPr>
                        <a:t>Status</a:t>
                      </a:r>
                      <a:endParaRPr lang="en-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1" u="none" strike="noStrike">
                          <a:effectLst/>
                        </a:rPr>
                        <a:t>Population </a:t>
                      </a:r>
                    </a:p>
                    <a:p>
                      <a:pPr algn="ctr" fontAlgn="ctr"/>
                      <a:r>
                        <a:rPr lang="en-US" sz="1000" b="1" u="none" strike="noStrike">
                          <a:effectLst/>
                        </a:rPr>
                        <a:t>2030</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34787238"/>
                  </a:ext>
                </a:extLst>
              </a:tr>
              <a:tr h="285415">
                <a:tc>
                  <a:txBody>
                    <a:bodyPr/>
                    <a:lstStyle/>
                    <a:p>
                      <a:pPr algn="ctr" fontAlgn="ctr"/>
                      <a:r>
                        <a:rPr lang="en-US" sz="1000" u="none" strike="noStrike">
                          <a:effectLst/>
                        </a:rPr>
                        <a:t>Rural</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792391398"/>
                  </a:ext>
                </a:extLst>
              </a:tr>
              <a:tr h="285415">
                <a:tc>
                  <a:txBody>
                    <a:bodyPr/>
                    <a:lstStyle/>
                    <a:p>
                      <a:pPr algn="ctr" fontAlgn="ctr"/>
                      <a:r>
                        <a:rPr lang="sv-SE" sz="1000" b="0" i="0" u="none" strike="noStrike">
                          <a:solidFill>
                            <a:schemeClr val="dk1"/>
                          </a:solidFill>
                          <a:effectLst/>
                          <a:latin typeface="+mn-lt"/>
                        </a:rPr>
                        <a:t>Rural</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350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427136181"/>
                  </a:ext>
                </a:extLst>
              </a:tr>
              <a:tr h="285415">
                <a:tc>
                  <a:txBody>
                    <a:bodyPr/>
                    <a:lstStyle/>
                    <a:p>
                      <a:pPr algn="ctr" fontAlgn="ctr"/>
                      <a:r>
                        <a:rPr lang="sv-SE" sz="1000" b="0" i="0" u="none" strike="noStrike">
                          <a:solidFill>
                            <a:schemeClr val="dk1"/>
                          </a:solidFill>
                          <a:effectLst/>
                          <a:latin typeface="+mn-lt"/>
                        </a:rPr>
                        <a:t>Urban</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17453883"/>
                  </a:ext>
                </a:extLst>
              </a:tr>
              <a:tr h="285415">
                <a:tc>
                  <a:txBody>
                    <a:bodyPr/>
                    <a:lstStyle/>
                    <a:p>
                      <a:pPr algn="ctr" fontAlgn="ctr"/>
                      <a:r>
                        <a:rPr lang="sv-SE" sz="1000" b="0" i="0" u="none" strike="noStrike">
                          <a:solidFill>
                            <a:schemeClr val="dk1"/>
                          </a:solidFill>
                          <a:effectLst/>
                          <a:latin typeface="+mn-lt"/>
                        </a:rPr>
                        <a:t>Rural</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1,980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580793969"/>
                  </a:ext>
                </a:extLst>
              </a:tr>
              <a:tr h="285415">
                <a:tc>
                  <a:txBody>
                    <a:bodyPr/>
                    <a:lstStyle/>
                    <a:p>
                      <a:pPr algn="ctr" fontAlgn="ctr"/>
                      <a:r>
                        <a:rPr lang="sv-SE" sz="1000" b="0" i="0" u="none" strike="noStrike">
                          <a:solidFill>
                            <a:schemeClr val="dk1"/>
                          </a:solidFill>
                          <a:effectLst/>
                          <a:latin typeface="+mn-lt"/>
                        </a:rPr>
                        <a:t>Urban</a:t>
                      </a:r>
                    </a:p>
                  </a:txBody>
                  <a:tcPr marL="9525" marR="9525" marT="9525" marB="0" anchor="ctr"/>
                </a:tc>
                <a:tc>
                  <a:txBody>
                    <a:bodyPr/>
                    <a:lstStyle/>
                    <a:p>
                      <a:pPr algn="ctr" fontAlgn="ctr"/>
                      <a:r>
                        <a:rPr lang="en-US" sz="1000" u="none" strike="noStrike">
                          <a:effectLst/>
                        </a:rPr>
                        <a:t>295,980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82192658"/>
                  </a:ext>
                </a:extLst>
              </a:tr>
              <a:tr h="285415">
                <a:tc>
                  <a:txBody>
                    <a:bodyPr/>
                    <a:lstStyle/>
                    <a:p>
                      <a:pPr algn="ctr" fontAlgn="ctr"/>
                      <a:r>
                        <a:rPr lang="sv-SE" sz="1000" b="0" i="0" u="none" strike="noStrike">
                          <a:solidFill>
                            <a:schemeClr val="dk1"/>
                          </a:solidFill>
                          <a:effectLst/>
                          <a:latin typeface="+mn-lt"/>
                        </a:rPr>
                        <a:t>Urban</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620,644</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940707745"/>
                  </a:ext>
                </a:extLst>
              </a:tr>
            </a:tbl>
          </a:graphicData>
        </a:graphic>
      </p:graphicFrame>
      <p:sp>
        <p:nvSpPr>
          <p:cNvPr id="30" name="Rounded Rectangle 29"/>
          <p:cNvSpPr/>
          <p:nvPr/>
        </p:nvSpPr>
        <p:spPr>
          <a:xfrm>
            <a:off x="3459145" y="4340458"/>
            <a:ext cx="1803470" cy="271684"/>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4354320" y="4649427"/>
            <a:ext cx="10049" cy="38561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99072" y="5077214"/>
            <a:ext cx="2572796" cy="738664"/>
          </a:xfrm>
          <a:prstGeom prst="rect">
            <a:avLst/>
          </a:prstGeom>
        </p:spPr>
        <p:txBody>
          <a:bodyPr wrap="square">
            <a:spAutoFit/>
          </a:bodyPr>
          <a:lstStyle/>
          <a:p>
            <a:pPr algn="ctr">
              <a:spcAft>
                <a:spcPts val="2400"/>
              </a:spcAft>
            </a:pPr>
            <a:r>
              <a:rPr lang="en-GB" sz="1400"/>
              <a:t>Change in social structures with urbanization – </a:t>
            </a:r>
            <a:r>
              <a:rPr lang="en-GB" sz="1400" smtClean="0"/>
              <a:t>decreasing </a:t>
            </a:r>
            <a:r>
              <a:rPr lang="en-GB" sz="1400"/>
              <a:t>population in rural areas </a:t>
            </a:r>
          </a:p>
        </p:txBody>
      </p:sp>
      <p:graphicFrame>
        <p:nvGraphicFramePr>
          <p:cNvPr id="33" name="Table 32"/>
          <p:cNvGraphicFramePr>
            <a:graphicFrameLocks noGrp="1"/>
          </p:cNvGraphicFramePr>
          <p:nvPr>
            <p:extLst>
              <p:ext uri="{D42A27DB-BD31-4B8C-83A1-F6EECF244321}">
                <p14:modId xmlns:p14="http://schemas.microsoft.com/office/powerpoint/2010/main" val="1254114986"/>
              </p:ext>
            </p:extLst>
          </p:nvPr>
        </p:nvGraphicFramePr>
        <p:xfrm>
          <a:off x="5305654" y="2300280"/>
          <a:ext cx="1065660" cy="2311861"/>
        </p:xfrm>
        <a:graphic>
          <a:graphicData uri="http://schemas.openxmlformats.org/drawingml/2006/table">
            <a:tbl>
              <a:tblPr>
                <a:tableStyleId>{5C22544A-7EE6-4342-B048-85BDC9FD1C3A}</a:tableStyleId>
              </a:tblPr>
              <a:tblGrid>
                <a:gridCol w="1065660">
                  <a:extLst>
                    <a:ext uri="{9D8B030D-6E8A-4147-A177-3AD203B41FA5}">
                      <a16:colId xmlns="" xmlns:a16="http://schemas.microsoft.com/office/drawing/2014/main" val="2025972419"/>
                    </a:ext>
                  </a:extLst>
                </a:gridCol>
              </a:tblGrid>
              <a:tr h="599371">
                <a:tc>
                  <a:txBody>
                    <a:bodyPr/>
                    <a:lstStyle/>
                    <a:p>
                      <a:pPr algn="ctr" fontAlgn="ctr"/>
                      <a:r>
                        <a:rPr lang="en-US" sz="1000" b="1" u="none" strike="noStrike">
                          <a:effectLst/>
                        </a:rPr>
                        <a:t>Distance from </a:t>
                      </a:r>
                      <a:r>
                        <a:rPr lang="en-US" sz="1000" b="1" u="none" strike="noStrike" smtClean="0">
                          <a:effectLst/>
                        </a:rPr>
                        <a:t>roads </a:t>
                      </a:r>
                      <a:r>
                        <a:rPr lang="en-US" sz="1000" b="1" u="none" strike="noStrike">
                          <a:effectLst/>
                        </a:rPr>
                        <a:t>(m)</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988692057"/>
                  </a:ext>
                </a:extLst>
              </a:tr>
              <a:tr h="285415">
                <a:tc>
                  <a:txBody>
                    <a:bodyPr/>
                    <a:lstStyle/>
                    <a:p>
                      <a:pPr algn="ctr" fontAlgn="ctr"/>
                      <a:r>
                        <a:rPr lang="en-US" sz="1000" u="none" strike="noStrike">
                          <a:effectLst/>
                        </a:rPr>
                        <a:t>11,107</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915239499"/>
                  </a:ext>
                </a:extLst>
              </a:tr>
              <a:tr h="285415">
                <a:tc>
                  <a:txBody>
                    <a:bodyPr/>
                    <a:lstStyle/>
                    <a:p>
                      <a:pPr algn="ctr" fontAlgn="ctr"/>
                      <a:r>
                        <a:rPr lang="en-US" sz="1000" u="none" strike="noStrike">
                          <a:effectLst/>
                        </a:rPr>
                        <a:t>9,712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19657255"/>
                  </a:ext>
                </a:extLst>
              </a:tr>
              <a:tr h="285415">
                <a:tc>
                  <a:txBody>
                    <a:bodyPr/>
                    <a:lstStyle/>
                    <a:p>
                      <a:pPr algn="ctr" fontAlgn="ctr"/>
                      <a:r>
                        <a:rPr lang="en-US" sz="1000" u="none" strike="noStrike">
                          <a:effectLst/>
                        </a:rPr>
                        <a:t>4,690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896834895"/>
                  </a:ext>
                </a:extLst>
              </a:tr>
              <a:tr h="285415">
                <a:tc>
                  <a:txBody>
                    <a:bodyPr/>
                    <a:lstStyle/>
                    <a:p>
                      <a:pPr algn="ctr" fontAlgn="ctr"/>
                      <a:r>
                        <a:rPr lang="en-US" sz="1000" u="none" strike="noStrike">
                          <a:effectLst/>
                        </a:rPr>
                        <a:t>20,098</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30185239"/>
                  </a:ext>
                </a:extLst>
              </a:tr>
              <a:tr h="285415">
                <a:tc>
                  <a:txBody>
                    <a:bodyPr/>
                    <a:lstStyle/>
                    <a:p>
                      <a:pPr algn="ctr" fontAlgn="ctr"/>
                      <a:r>
                        <a:rPr lang="en-US" sz="1000" u="none" strike="noStrike">
                          <a:effectLst/>
                        </a:rPr>
                        <a:t>5,839</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603761587"/>
                  </a:ext>
                </a:extLst>
              </a:tr>
              <a:tr h="285415">
                <a:tc>
                  <a:txBody>
                    <a:bodyPr/>
                    <a:lstStyle/>
                    <a:p>
                      <a:pPr algn="ctr" fontAlgn="ctr"/>
                      <a:r>
                        <a:rPr lang="en-US" sz="1000" u="none" strike="noStrike">
                          <a:effectLst/>
                        </a:rPr>
                        <a:t>451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29911852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893408070"/>
              </p:ext>
            </p:extLst>
          </p:nvPr>
        </p:nvGraphicFramePr>
        <p:xfrm>
          <a:off x="6371314" y="2300280"/>
          <a:ext cx="1051638" cy="2311861"/>
        </p:xfrm>
        <a:graphic>
          <a:graphicData uri="http://schemas.openxmlformats.org/drawingml/2006/table">
            <a:tbl>
              <a:tblPr>
                <a:tableStyleId>{5C22544A-7EE6-4342-B048-85BDC9FD1C3A}</a:tableStyleId>
              </a:tblPr>
              <a:tblGrid>
                <a:gridCol w="1051638">
                  <a:extLst>
                    <a:ext uri="{9D8B030D-6E8A-4147-A177-3AD203B41FA5}">
                      <a16:colId xmlns="" xmlns:a16="http://schemas.microsoft.com/office/drawing/2014/main" val="2120220673"/>
                    </a:ext>
                  </a:extLst>
                </a:gridCol>
              </a:tblGrid>
              <a:tr h="599371">
                <a:tc>
                  <a:txBody>
                    <a:bodyPr/>
                    <a:lstStyle/>
                    <a:p>
                      <a:pPr algn="ctr" fontAlgn="ctr"/>
                      <a:r>
                        <a:rPr lang="en-US" sz="1000" b="1" u="none" strike="noStrike" smtClean="0">
                          <a:effectLst/>
                        </a:rPr>
                        <a:t>Nighttime </a:t>
                      </a:r>
                      <a:r>
                        <a:rPr lang="en-US" sz="1000" b="1" u="none" strike="noStrike">
                          <a:effectLst/>
                        </a:rPr>
                        <a:t>lights</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0207511"/>
                  </a:ext>
                </a:extLst>
              </a:tr>
              <a:tr h="285415">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118820305"/>
                  </a:ext>
                </a:extLst>
              </a:tr>
              <a:tr h="285415">
                <a:tc>
                  <a:txBody>
                    <a:bodyPr/>
                    <a:lstStyle/>
                    <a:p>
                      <a:pPr algn="ctr" fontAlgn="ctr"/>
                      <a:r>
                        <a:rPr lang="en-US" sz="1000" u="none" strike="noStrike">
                          <a:effectLst/>
                        </a:rPr>
                        <a:t>7</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02987959"/>
                  </a:ext>
                </a:extLst>
              </a:tr>
              <a:tr h="285415">
                <a:tc>
                  <a:txBody>
                    <a:bodyPr/>
                    <a:lstStyle/>
                    <a:p>
                      <a:pPr algn="ctr" fontAlgn="ctr"/>
                      <a:r>
                        <a:rPr lang="en-US" sz="1000" u="none" strike="noStrike">
                          <a:effectLst/>
                        </a:rPr>
                        <a:t>42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84070549"/>
                  </a:ext>
                </a:extLst>
              </a:tr>
              <a:tr h="285415">
                <a:tc>
                  <a:txBody>
                    <a:bodyPr/>
                    <a:lstStyle/>
                    <a:p>
                      <a:pPr algn="ctr" fontAlgn="ctr"/>
                      <a:r>
                        <a:rPr lang="sv-SE" sz="1000" b="0" i="0" u="none" strike="noStrike">
                          <a:solidFill>
                            <a:schemeClr val="dk1"/>
                          </a:solidFill>
                          <a:effectLst/>
                          <a:latin typeface="+mn-lt"/>
                        </a:rPr>
                        <a:t>5</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77959545"/>
                  </a:ext>
                </a:extLst>
              </a:tr>
              <a:tr h="285415">
                <a:tc>
                  <a:txBody>
                    <a:bodyPr/>
                    <a:lstStyle/>
                    <a:p>
                      <a:pPr algn="ctr" fontAlgn="ctr"/>
                      <a:r>
                        <a:rPr lang="en-US" sz="1000" u="none" strike="noStrike">
                          <a:effectLst/>
                        </a:rPr>
                        <a:t>64</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72970319"/>
                  </a:ext>
                </a:extLst>
              </a:tr>
              <a:tr h="285415">
                <a:tc>
                  <a:txBody>
                    <a:bodyPr/>
                    <a:lstStyle/>
                    <a:p>
                      <a:pPr algn="ctr" fontAlgn="ctr"/>
                      <a:r>
                        <a:rPr lang="en-US" sz="1000" u="none" strike="noStrike">
                          <a:effectLst/>
                        </a:rPr>
                        <a:t>67</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472977771"/>
                  </a:ext>
                </a:extLst>
              </a:tr>
            </a:tbl>
          </a:graphicData>
        </a:graphic>
      </p:graphicFrame>
      <p:graphicFrame>
        <p:nvGraphicFramePr>
          <p:cNvPr id="35" name="Table 34"/>
          <p:cNvGraphicFramePr>
            <a:graphicFrameLocks noGrp="1"/>
          </p:cNvGraphicFramePr>
          <p:nvPr>
            <p:extLst/>
          </p:nvPr>
        </p:nvGraphicFramePr>
        <p:xfrm>
          <a:off x="7421476" y="2300280"/>
          <a:ext cx="896115" cy="2311861"/>
        </p:xfrm>
        <a:graphic>
          <a:graphicData uri="http://schemas.openxmlformats.org/drawingml/2006/table">
            <a:tbl>
              <a:tblPr>
                <a:tableStyleId>{5C22544A-7EE6-4342-B048-85BDC9FD1C3A}</a:tableStyleId>
              </a:tblPr>
              <a:tblGrid>
                <a:gridCol w="896115">
                  <a:extLst>
                    <a:ext uri="{9D8B030D-6E8A-4147-A177-3AD203B41FA5}">
                      <a16:colId xmlns="" xmlns:a16="http://schemas.microsoft.com/office/drawing/2014/main" val="2545407756"/>
                    </a:ext>
                  </a:extLst>
                </a:gridCol>
              </a:tblGrid>
              <a:tr h="599371">
                <a:tc>
                  <a:txBody>
                    <a:bodyPr/>
                    <a:lstStyle/>
                    <a:p>
                      <a:pPr algn="ctr" fontAlgn="ctr"/>
                      <a:r>
                        <a:rPr lang="en-US" sz="1000" b="1" u="none" strike="noStrike">
                          <a:effectLst/>
                        </a:rPr>
                        <a:t>Electrification status</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69995177"/>
                  </a:ext>
                </a:extLst>
              </a:tr>
              <a:tr h="285415">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08224072"/>
                  </a:ext>
                </a:extLst>
              </a:tr>
              <a:tr h="285415">
                <a:tc>
                  <a:txBody>
                    <a:bodyPr/>
                    <a:lstStyle/>
                    <a:p>
                      <a:pPr algn="ctr" fontAlgn="ctr"/>
                      <a:r>
                        <a:rPr lang="sv-SE" sz="1000" b="0" i="0" u="none" strike="noStrike">
                          <a:solidFill>
                            <a:schemeClr val="dk1"/>
                          </a:solidFill>
                          <a:effectLst/>
                          <a:latin typeface="+mn-lt"/>
                        </a:rPr>
                        <a:t>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76465365"/>
                  </a:ext>
                </a:extLst>
              </a:tr>
              <a:tr h="285415">
                <a:tc>
                  <a:txBody>
                    <a:bodyPr/>
                    <a:lstStyle/>
                    <a:p>
                      <a:pPr algn="ctr" fontAlgn="ctr"/>
                      <a:r>
                        <a:rPr lang="sv-SE" sz="1000" b="0" i="0" u="none" strike="noStrike">
                          <a:solidFill>
                            <a:schemeClr val="dk1"/>
                          </a:solidFill>
                          <a:effectLst/>
                          <a:latin typeface="+mn-lt"/>
                        </a:rPr>
                        <a:t>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9755666"/>
                  </a:ext>
                </a:extLst>
              </a:tr>
              <a:tr h="285415">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23641250"/>
                  </a:ext>
                </a:extLst>
              </a:tr>
              <a:tr h="285415">
                <a:tc>
                  <a:txBody>
                    <a:bodyPr/>
                    <a:lstStyle/>
                    <a:p>
                      <a:pPr algn="ctr" fontAlgn="ctr"/>
                      <a:r>
                        <a:rPr lang="sv-SE" sz="1000" b="0" i="0" u="none" strike="noStrike">
                          <a:solidFill>
                            <a:schemeClr val="dk1"/>
                          </a:solidFill>
                          <a:effectLst/>
                          <a:latin typeface="+mn-lt"/>
                        </a:rPr>
                        <a:t>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538038664"/>
                  </a:ext>
                </a:extLst>
              </a:tr>
              <a:tr h="285415">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232478923"/>
                  </a:ext>
                </a:extLst>
              </a:tr>
            </a:tbl>
          </a:graphicData>
        </a:graphic>
      </p:graphicFrame>
      <p:sp>
        <p:nvSpPr>
          <p:cNvPr id="36" name="Rectangle 35"/>
          <p:cNvSpPr/>
          <p:nvPr/>
        </p:nvSpPr>
        <p:spPr>
          <a:xfrm>
            <a:off x="6612400" y="1372664"/>
            <a:ext cx="2514265" cy="574516"/>
          </a:xfrm>
          <a:prstGeom prst="rect">
            <a:avLst/>
          </a:prstGeom>
        </p:spPr>
        <p:txBody>
          <a:bodyPr wrap="square">
            <a:spAutoFit/>
          </a:bodyPr>
          <a:lstStyle/>
          <a:p>
            <a:pPr>
              <a:spcAft>
                <a:spcPts val="400"/>
              </a:spcAft>
            </a:pPr>
            <a:r>
              <a:rPr lang="en-GB" sz="1400"/>
              <a:t>1: Settlement electrified by grid</a:t>
            </a:r>
          </a:p>
          <a:p>
            <a:pPr>
              <a:spcAft>
                <a:spcPts val="2400"/>
              </a:spcAft>
            </a:pPr>
            <a:r>
              <a:rPr lang="en-GB" sz="1400"/>
              <a:t>0: Settlement </a:t>
            </a:r>
            <a:r>
              <a:rPr lang="en-GB" sz="1400" smtClean="0"/>
              <a:t>not electrified</a:t>
            </a:r>
            <a:endParaRPr lang="en-GB" sz="1400"/>
          </a:p>
        </p:txBody>
      </p:sp>
      <p:cxnSp>
        <p:nvCxnSpPr>
          <p:cNvPr id="37" name="Straight Arrow Connector 36"/>
          <p:cNvCxnSpPr/>
          <p:nvPr/>
        </p:nvCxnSpPr>
        <p:spPr>
          <a:xfrm flipV="1">
            <a:off x="7780030" y="1984442"/>
            <a:ext cx="0" cy="26505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val="2262232871"/>
              </p:ext>
            </p:extLst>
          </p:nvPr>
        </p:nvGraphicFramePr>
        <p:xfrm>
          <a:off x="8316115" y="2258715"/>
          <a:ext cx="2034449" cy="2311861"/>
        </p:xfrm>
        <a:graphic>
          <a:graphicData uri="http://schemas.openxmlformats.org/drawingml/2006/table">
            <a:tbl>
              <a:tblPr>
                <a:tableStyleId>{5C22544A-7EE6-4342-B048-85BDC9FD1C3A}</a:tableStyleId>
              </a:tblPr>
              <a:tblGrid>
                <a:gridCol w="1123030">
                  <a:extLst>
                    <a:ext uri="{9D8B030D-6E8A-4147-A177-3AD203B41FA5}">
                      <a16:colId xmlns="" xmlns:a16="http://schemas.microsoft.com/office/drawing/2014/main" val="2469194109"/>
                    </a:ext>
                  </a:extLst>
                </a:gridCol>
                <a:gridCol w="911419">
                  <a:extLst>
                    <a:ext uri="{9D8B030D-6E8A-4147-A177-3AD203B41FA5}">
                      <a16:colId xmlns="" xmlns:a16="http://schemas.microsoft.com/office/drawing/2014/main" val="1474246138"/>
                    </a:ext>
                  </a:extLst>
                </a:gridCol>
              </a:tblGrid>
              <a:tr h="599371">
                <a:tc>
                  <a:txBody>
                    <a:bodyPr/>
                    <a:lstStyle/>
                    <a:p>
                      <a:pPr algn="ctr" fontAlgn="ctr"/>
                      <a:r>
                        <a:rPr lang="en-US" sz="1000" b="1" u="none" strike="noStrike">
                          <a:effectLst/>
                        </a:rPr>
                        <a:t>Diesel current $/</a:t>
                      </a:r>
                      <a:r>
                        <a:rPr lang="en-US" sz="1000" b="1" u="none" strike="noStrike" err="1">
                          <a:effectLst/>
                        </a:rPr>
                        <a:t>kWhel</a:t>
                      </a:r>
                      <a:endParaRPr lang="en-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1" u="none" strike="noStrike">
                          <a:effectLst/>
                        </a:rPr>
                        <a:t>Diesel future $/</a:t>
                      </a:r>
                      <a:r>
                        <a:rPr lang="en-US" sz="1000" b="1" u="none" strike="noStrike" err="1">
                          <a:effectLst/>
                        </a:rPr>
                        <a:t>kWhel</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13328868"/>
                  </a:ext>
                </a:extLst>
              </a:tr>
              <a:tr h="285415">
                <a:tc>
                  <a:txBody>
                    <a:bodyPr/>
                    <a:lstStyle/>
                    <a:p>
                      <a:pPr algn="ctr" fontAlgn="ctr"/>
                      <a:r>
                        <a:rPr lang="en-US" sz="1000" u="none" strike="noStrike">
                          <a:effectLst/>
                        </a:rPr>
                        <a:t>0.12</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0.26</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424002851"/>
                  </a:ext>
                </a:extLst>
              </a:tr>
              <a:tr h="285415">
                <a:tc>
                  <a:txBody>
                    <a:bodyPr/>
                    <a:lstStyle/>
                    <a:p>
                      <a:pPr algn="ctr" fontAlgn="ctr"/>
                      <a:r>
                        <a:rPr lang="en-US" sz="1000" u="none" strike="noStrike">
                          <a:effectLst/>
                        </a:rPr>
                        <a:t>0.14</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0.29</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60476512"/>
                  </a:ext>
                </a:extLst>
              </a:tr>
              <a:tr h="285415">
                <a:tc>
                  <a:txBody>
                    <a:bodyPr/>
                    <a:lstStyle/>
                    <a:p>
                      <a:pPr algn="ctr" fontAlgn="ctr"/>
                      <a:r>
                        <a:rPr lang="en-US" sz="1000" u="none" strike="noStrike">
                          <a:effectLst/>
                        </a:rPr>
                        <a:t>0.14</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0.29</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11548341"/>
                  </a:ext>
                </a:extLst>
              </a:tr>
              <a:tr h="285415">
                <a:tc>
                  <a:txBody>
                    <a:bodyPr/>
                    <a:lstStyle/>
                    <a:p>
                      <a:pPr algn="ctr" fontAlgn="ctr"/>
                      <a:r>
                        <a:rPr lang="en-US" sz="1000" u="none" strike="noStrike">
                          <a:effectLst/>
                        </a:rPr>
                        <a:t>0.23</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0.51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966667062"/>
                  </a:ext>
                </a:extLst>
              </a:tr>
              <a:tr h="285415">
                <a:tc>
                  <a:txBody>
                    <a:bodyPr/>
                    <a:lstStyle/>
                    <a:p>
                      <a:pPr algn="ctr" fontAlgn="ctr"/>
                      <a:r>
                        <a:rPr lang="en-US" sz="1000" u="none" strike="noStrike">
                          <a:effectLst/>
                        </a:rPr>
                        <a:t>0.13</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0.28</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61772686"/>
                  </a:ext>
                </a:extLst>
              </a:tr>
              <a:tr h="285415">
                <a:tc>
                  <a:txBody>
                    <a:bodyPr/>
                    <a:lstStyle/>
                    <a:p>
                      <a:pPr algn="ctr" fontAlgn="ctr"/>
                      <a:r>
                        <a:rPr lang="en-US" sz="1000" u="none" strike="noStrike">
                          <a:effectLst/>
                        </a:rPr>
                        <a:t>0.11</a:t>
                      </a:r>
                      <a:endParaRPr lang="en-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u="none" strike="noStrike">
                          <a:effectLst/>
                        </a:rPr>
                        <a:t>0.24</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083320528"/>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34360193"/>
              </p:ext>
            </p:extLst>
          </p:nvPr>
        </p:nvGraphicFramePr>
        <p:xfrm>
          <a:off x="10346773" y="2294076"/>
          <a:ext cx="981529" cy="2311861"/>
        </p:xfrm>
        <a:graphic>
          <a:graphicData uri="http://schemas.openxmlformats.org/drawingml/2006/table">
            <a:tbl>
              <a:tblPr>
                <a:tableStyleId>{5C22544A-7EE6-4342-B048-85BDC9FD1C3A}</a:tableStyleId>
              </a:tblPr>
              <a:tblGrid>
                <a:gridCol w="981529">
                  <a:extLst>
                    <a:ext uri="{9D8B030D-6E8A-4147-A177-3AD203B41FA5}">
                      <a16:colId xmlns="" xmlns:a16="http://schemas.microsoft.com/office/drawing/2014/main" val="1478863874"/>
                    </a:ext>
                  </a:extLst>
                </a:gridCol>
              </a:tblGrid>
              <a:tr h="599371">
                <a:tc>
                  <a:txBody>
                    <a:bodyPr/>
                    <a:lstStyle/>
                    <a:p>
                      <a:pPr algn="ctr" fontAlgn="ctr"/>
                      <a:r>
                        <a:rPr lang="en-US" sz="1000" b="1" u="none" strike="noStrike">
                          <a:effectLst/>
                        </a:rPr>
                        <a:t>Capacity </a:t>
                      </a:r>
                      <a:r>
                        <a:rPr lang="en-US" sz="1000" b="1" u="none" strike="noStrike" smtClean="0">
                          <a:effectLst/>
                        </a:rPr>
                        <a:t>factor </a:t>
                      </a:r>
                      <a:r>
                        <a:rPr lang="en-US" sz="1000" b="1" u="none" strike="noStrike">
                          <a:effectLst/>
                        </a:rPr>
                        <a:t>(%)</a:t>
                      </a:r>
                      <a:endParaRPr lang="en-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989032867"/>
                  </a:ext>
                </a:extLst>
              </a:tr>
              <a:tr h="285415">
                <a:tc>
                  <a:txBody>
                    <a:bodyPr/>
                    <a:lstStyle/>
                    <a:p>
                      <a:pPr algn="ctr" fontAlgn="ctr"/>
                      <a:r>
                        <a:rPr lang="en-US" sz="1000" u="none" strike="noStrike">
                          <a:effectLst/>
                        </a:rPr>
                        <a:t>0.0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0779250"/>
                  </a:ext>
                </a:extLst>
              </a:tr>
              <a:tr h="285415">
                <a:tc>
                  <a:txBody>
                    <a:bodyPr/>
                    <a:lstStyle/>
                    <a:p>
                      <a:pPr algn="ctr" fontAlgn="ctr"/>
                      <a:r>
                        <a:rPr lang="en-US" sz="1000" u="none" strike="noStrike">
                          <a:effectLst/>
                        </a:rPr>
                        <a:t>3.2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981505408"/>
                  </a:ext>
                </a:extLst>
              </a:tr>
              <a:tr h="285415">
                <a:tc>
                  <a:txBody>
                    <a:bodyPr/>
                    <a:lstStyle/>
                    <a:p>
                      <a:pPr algn="ctr" fontAlgn="ctr"/>
                      <a:r>
                        <a:rPr lang="en-US" sz="1000" u="none" strike="noStrike">
                          <a:effectLst/>
                        </a:rPr>
                        <a:t>10.1</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796815358"/>
                  </a:ext>
                </a:extLst>
              </a:tr>
              <a:tr h="285415">
                <a:tc>
                  <a:txBody>
                    <a:bodyPr/>
                    <a:lstStyle/>
                    <a:p>
                      <a:pPr algn="ctr" fontAlgn="ctr"/>
                      <a:r>
                        <a:rPr lang="en-US" sz="1000" u="none" strike="noStrike">
                          <a:effectLst/>
                        </a:rPr>
                        <a:t>2.2</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30286450"/>
                  </a:ext>
                </a:extLst>
              </a:tr>
              <a:tr h="285415">
                <a:tc>
                  <a:txBody>
                    <a:bodyPr/>
                    <a:lstStyle/>
                    <a:p>
                      <a:pPr algn="ctr" fontAlgn="ctr"/>
                      <a:r>
                        <a:rPr lang="en-US" sz="1000" u="none" strike="noStrike">
                          <a:effectLst/>
                        </a:rPr>
                        <a:t>0.0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983407930"/>
                  </a:ext>
                </a:extLst>
              </a:tr>
              <a:tr h="285415">
                <a:tc>
                  <a:txBody>
                    <a:bodyPr/>
                    <a:lstStyle/>
                    <a:p>
                      <a:pPr algn="ctr" fontAlgn="ctr"/>
                      <a:r>
                        <a:rPr lang="en-US" sz="1000" u="none" strike="noStrike">
                          <a:effectLst/>
                        </a:rPr>
                        <a:t>0.0</a:t>
                      </a:r>
                      <a:endParaRPr lang="en-U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47183897"/>
                  </a:ext>
                </a:extLst>
              </a:tr>
            </a:tbl>
          </a:graphicData>
        </a:graphic>
      </p:graphicFrame>
      <p:sp>
        <p:nvSpPr>
          <p:cNvPr id="46" name="Rounded Rectangle 45"/>
          <p:cNvSpPr/>
          <p:nvPr/>
        </p:nvSpPr>
        <p:spPr>
          <a:xfrm>
            <a:off x="7395700" y="2300281"/>
            <a:ext cx="908478" cy="592837"/>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2"/>
          <p:cNvSpPr txBox="1">
            <a:spLocks/>
          </p:cNvSpPr>
          <p:nvPr/>
        </p:nvSpPr>
        <p:spPr>
          <a:xfrm>
            <a:off x="1662109" y="439517"/>
            <a:ext cx="8982075"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3c</a:t>
            </a:r>
            <a:r>
              <a:rPr lang="en-US" sz="2700"/>
              <a:t>. Enter country-specific data </a:t>
            </a:r>
            <a:r>
              <a:rPr lang="en-US" sz="2700" smtClean="0"/>
              <a:t>(preparation </a:t>
            </a:r>
            <a:r>
              <a:rPr lang="en-US" sz="2700"/>
              <a:t>–</a:t>
            </a:r>
            <a:r>
              <a:rPr lang="en-US" sz="2700" smtClean="0"/>
              <a:t> calibration</a:t>
            </a:r>
            <a:r>
              <a:rPr lang="en-US" sz="2700"/>
              <a:t>)</a:t>
            </a:r>
          </a:p>
          <a:p>
            <a:pPr algn="l">
              <a:spcBef>
                <a:spcPts val="0"/>
              </a:spcBef>
            </a:pPr>
            <a:endParaRPr lang="en-US" sz="1000" strike="sngStrike"/>
          </a:p>
        </p:txBody>
      </p:sp>
    </p:spTree>
    <p:extLst>
      <p:ext uri="{BB962C8B-B14F-4D97-AF65-F5344CB8AC3E}">
        <p14:creationId xmlns:p14="http://schemas.microsoft.com/office/powerpoint/2010/main" val="201791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53" y="985638"/>
            <a:ext cx="10058400" cy="5167697"/>
          </a:xfrm>
          <a:prstGeom prst="rect">
            <a:avLst/>
          </a:prstGeom>
        </p:spPr>
      </p:pic>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2"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4" name="Content Placeholder 2"/>
          <p:cNvSpPr txBox="1">
            <a:spLocks/>
          </p:cNvSpPr>
          <p:nvPr/>
        </p:nvSpPr>
        <p:spPr>
          <a:xfrm>
            <a:off x="1731452" y="2433862"/>
            <a:ext cx="9211203" cy="24797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endParaRPr lang="en-US" sz="2200"/>
          </a:p>
          <a:p>
            <a:pPr algn="l">
              <a:spcAft>
                <a:spcPts val="600"/>
              </a:spcAft>
            </a:pPr>
            <a:endParaRPr lang="en-US" sz="2200"/>
          </a:p>
        </p:txBody>
      </p:sp>
      <p:cxnSp>
        <p:nvCxnSpPr>
          <p:cNvPr id="15" name="Straight Arrow Connector 14"/>
          <p:cNvCxnSpPr/>
          <p:nvPr/>
        </p:nvCxnSpPr>
        <p:spPr>
          <a:xfrm rot="10800000">
            <a:off x="2820069" y="5978599"/>
            <a:ext cx="0" cy="57959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804033" y="5332396"/>
            <a:ext cx="1039529" cy="606392"/>
          </a:xfrm>
          <a:prstGeom prst="roundRect">
            <a:avLst/>
          </a:prstGeom>
          <a:noFill/>
          <a:ln w="190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629850" y="5329966"/>
            <a:ext cx="1039529" cy="606392"/>
          </a:xfrm>
          <a:prstGeom prst="roundRect">
            <a:avLst/>
          </a:prstGeom>
          <a:noFill/>
          <a:ln w="190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310064" y="5329966"/>
            <a:ext cx="1010520" cy="606392"/>
          </a:xfrm>
          <a:prstGeom prst="roundRect">
            <a:avLst/>
          </a:prstGeom>
          <a:noFill/>
          <a:ln w="190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rot="10800000">
            <a:off x="6341186" y="5988224"/>
            <a:ext cx="0" cy="57959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9166887" y="5988224"/>
            <a:ext cx="0" cy="57959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Slide Number Placeholder 1"/>
          <p:cNvSpPr>
            <a:spLocks noGrp="1"/>
          </p:cNvSpPr>
          <p:nvPr>
            <p:ph type="sldNum" sz="quarter" idx="12"/>
          </p:nvPr>
        </p:nvSpPr>
        <p:spPr>
          <a:xfrm>
            <a:off x="8610600" y="6356350"/>
            <a:ext cx="2743200" cy="365125"/>
          </a:xfrm>
        </p:spPr>
        <p:txBody>
          <a:bodyPr/>
          <a:lstStyle/>
          <a:p>
            <a:r>
              <a:rPr lang="en-GB"/>
              <a:t>45</a:t>
            </a:r>
          </a:p>
        </p:txBody>
      </p:sp>
      <p:sp>
        <p:nvSpPr>
          <p:cNvPr id="17" name="Content Placeholder 2"/>
          <p:cNvSpPr txBox="1">
            <a:spLocks/>
          </p:cNvSpPr>
          <p:nvPr/>
        </p:nvSpPr>
        <p:spPr>
          <a:xfrm>
            <a:off x="867878" y="328392"/>
            <a:ext cx="10274801"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3d</a:t>
            </a:r>
            <a:r>
              <a:rPr lang="en-US" sz="2700"/>
              <a:t>. Enter country-specific data </a:t>
            </a:r>
            <a:r>
              <a:rPr lang="en-US" sz="2700" smtClean="0"/>
              <a:t>(technology </a:t>
            </a:r>
            <a:r>
              <a:rPr lang="en-US" sz="2700"/>
              <a:t>specifications </a:t>
            </a:r>
            <a:r>
              <a:rPr lang="en-US" sz="2700" smtClean="0"/>
              <a:t>and </a:t>
            </a:r>
            <a:r>
              <a:rPr lang="en-US" sz="2700"/>
              <a:t>c</a:t>
            </a:r>
            <a:r>
              <a:rPr lang="en-US" sz="2700" smtClean="0"/>
              <a:t>osts</a:t>
            </a:r>
            <a:r>
              <a:rPr lang="en-US" sz="2700"/>
              <a:t>)</a:t>
            </a:r>
          </a:p>
          <a:p>
            <a:pPr algn="l">
              <a:spcBef>
                <a:spcPts val="0"/>
              </a:spcBef>
            </a:pPr>
            <a:endParaRPr lang="en-US" sz="1000" strike="sngStrike"/>
          </a:p>
          <a:p>
            <a:pPr algn="l">
              <a:spcAft>
                <a:spcPts val="600"/>
              </a:spcAft>
            </a:pPr>
            <a:endParaRPr lang="en-US" sz="2700"/>
          </a:p>
          <a:p>
            <a:pPr algn="l">
              <a:spcAft>
                <a:spcPts val="600"/>
              </a:spcAft>
            </a:pPr>
            <a:endParaRPr lang="en-US" sz="2200"/>
          </a:p>
        </p:txBody>
      </p:sp>
    </p:spTree>
    <p:extLst>
      <p:ext uri="{BB962C8B-B14F-4D97-AF65-F5344CB8AC3E}">
        <p14:creationId xmlns:p14="http://schemas.microsoft.com/office/powerpoint/2010/main" val="3169241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16</a:t>
            </a:fld>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824204321"/>
              </p:ext>
            </p:extLst>
          </p:nvPr>
        </p:nvGraphicFramePr>
        <p:xfrm>
          <a:off x="387274" y="989702"/>
          <a:ext cx="8810514" cy="3161399"/>
        </p:xfrm>
        <a:graphic>
          <a:graphicData uri="http://schemas.openxmlformats.org/drawingml/2006/table">
            <a:tbl>
              <a:tblPr firstRow="1" firstCol="1" bandRow="1">
                <a:tableStyleId>{5C22544A-7EE6-4342-B048-85BDC9FD1C3A}</a:tableStyleId>
              </a:tblPr>
              <a:tblGrid>
                <a:gridCol w="1773822">
                  <a:extLst>
                    <a:ext uri="{9D8B030D-6E8A-4147-A177-3AD203B41FA5}">
                      <a16:colId xmlns="" xmlns:a16="http://schemas.microsoft.com/office/drawing/2014/main" val="2259644782"/>
                    </a:ext>
                  </a:extLst>
                </a:gridCol>
                <a:gridCol w="2150711">
                  <a:extLst>
                    <a:ext uri="{9D8B030D-6E8A-4147-A177-3AD203B41FA5}">
                      <a16:colId xmlns="" xmlns:a16="http://schemas.microsoft.com/office/drawing/2014/main" val="1189819614"/>
                    </a:ext>
                  </a:extLst>
                </a:gridCol>
                <a:gridCol w="2178883">
                  <a:extLst>
                    <a:ext uri="{9D8B030D-6E8A-4147-A177-3AD203B41FA5}">
                      <a16:colId xmlns="" xmlns:a16="http://schemas.microsoft.com/office/drawing/2014/main" val="3192771131"/>
                    </a:ext>
                  </a:extLst>
                </a:gridCol>
                <a:gridCol w="2707098">
                  <a:extLst>
                    <a:ext uri="{9D8B030D-6E8A-4147-A177-3AD203B41FA5}">
                      <a16:colId xmlns="" xmlns:a16="http://schemas.microsoft.com/office/drawing/2014/main" val="3046124094"/>
                    </a:ext>
                  </a:extLst>
                </a:gridCol>
              </a:tblGrid>
              <a:tr h="270291">
                <a:tc>
                  <a:txBody>
                    <a:bodyPr/>
                    <a:lstStyle/>
                    <a:p>
                      <a:pPr marL="0" marR="0" algn="ctr">
                        <a:spcBef>
                          <a:spcPts val="600"/>
                        </a:spcBef>
                        <a:spcAft>
                          <a:spcPts val="0"/>
                        </a:spcAft>
                      </a:pPr>
                      <a:r>
                        <a:rPr lang="en-GB" sz="1200" b="1">
                          <a:effectLst/>
                          <a:latin typeface="+mn-lt"/>
                        </a:rPr>
                        <a:t>Parameter</a:t>
                      </a:r>
                      <a:endParaRPr lang="en-GB" sz="12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1">
                          <a:effectLst/>
                          <a:latin typeface="+mn-lt"/>
                        </a:rPr>
                        <a:t>Capital cost $/kW</a:t>
                      </a:r>
                      <a:endParaRPr lang="en-GB" sz="12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1" smtClean="0">
                          <a:effectLst/>
                          <a:latin typeface="+mn-lt"/>
                        </a:rPr>
                        <a:t>Operations</a:t>
                      </a:r>
                      <a:r>
                        <a:rPr lang="en-GB" sz="1200" b="1" baseline="0" smtClean="0">
                          <a:effectLst/>
                          <a:latin typeface="+mn-lt"/>
                        </a:rPr>
                        <a:t> and maintenance</a:t>
                      </a:r>
                      <a:r>
                        <a:rPr lang="en-GB" sz="1200" b="1" smtClean="0">
                          <a:effectLst/>
                          <a:latin typeface="+mn-lt"/>
                        </a:rPr>
                        <a:t> </a:t>
                      </a:r>
                      <a:r>
                        <a:rPr lang="en-GB" sz="1200" b="1">
                          <a:effectLst/>
                          <a:latin typeface="+mn-lt"/>
                        </a:rPr>
                        <a:t>$/kW</a:t>
                      </a:r>
                      <a:endParaRPr lang="en-GB" sz="12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1">
                          <a:effectLst/>
                          <a:latin typeface="+mn-lt"/>
                        </a:rPr>
                        <a:t>Fuel cost $/MWh</a:t>
                      </a:r>
                      <a:endParaRPr lang="en-GB" sz="1200" b="1">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88043970"/>
                  </a:ext>
                </a:extLst>
              </a:tr>
              <a:tr h="540583">
                <a:tc>
                  <a:txBody>
                    <a:bodyPr/>
                    <a:lstStyle/>
                    <a:p>
                      <a:pPr marL="0" marR="0" algn="ctr">
                        <a:spcBef>
                          <a:spcPts val="600"/>
                        </a:spcBef>
                        <a:spcAft>
                          <a:spcPts val="0"/>
                        </a:spcAft>
                      </a:pPr>
                      <a:r>
                        <a:rPr lang="en-GB" sz="1200" b="0">
                          <a:effectLst/>
                          <a:latin typeface="+mn-lt"/>
                        </a:rPr>
                        <a:t>PV</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smtClean="0">
                          <a:effectLst/>
                          <a:latin typeface="+mn-lt"/>
                        </a:rPr>
                        <a:t>2,566 </a:t>
                      </a:r>
                      <a:r>
                        <a:rPr lang="en-GB" sz="1200" b="0" baseline="30000">
                          <a:effectLst/>
                          <a:latin typeface="+mn-lt"/>
                        </a:rPr>
                        <a:t>1</a:t>
                      </a:r>
                      <a:endParaRPr lang="en-GB" sz="1200" b="0" baseline="30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rPr>
                        <a:t>389 (1.5% of capital </a:t>
                      </a:r>
                      <a:r>
                        <a:rPr lang="en-GB" sz="1200" b="0" smtClean="0">
                          <a:effectLst/>
                          <a:latin typeface="+mn-lt"/>
                        </a:rPr>
                        <a:t>cost)</a:t>
                      </a:r>
                      <a:r>
                        <a:rPr lang="en-GB" sz="1200" b="0" baseline="30000" smtClean="0">
                          <a:effectLst/>
                          <a:latin typeface="+mn-lt"/>
                        </a:rPr>
                        <a:t>1</a:t>
                      </a:r>
                      <a:endParaRPr lang="en-GB" sz="1200" b="0" baseline="30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rPr>
                        <a:t>-</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6615990"/>
                  </a:ext>
                </a:extLst>
              </a:tr>
              <a:tr h="409166">
                <a:tc>
                  <a:txBody>
                    <a:bodyPr/>
                    <a:lstStyle/>
                    <a:p>
                      <a:pPr marL="0" marR="0" algn="ctr">
                        <a:spcBef>
                          <a:spcPts val="600"/>
                        </a:spcBef>
                        <a:spcAft>
                          <a:spcPts val="0"/>
                        </a:spcAft>
                      </a:pPr>
                      <a:r>
                        <a:rPr lang="en-GB" sz="1200" b="0">
                          <a:effectLst/>
                          <a:latin typeface="+mn-lt"/>
                        </a:rPr>
                        <a:t>Wind</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smtClean="0">
                          <a:effectLst/>
                          <a:latin typeface="+mn-lt"/>
                        </a:rPr>
                        <a:t>2,500 </a:t>
                      </a:r>
                      <a:r>
                        <a:rPr lang="en-GB" sz="1200" b="0" baseline="30000">
                          <a:effectLst/>
                          <a:latin typeface="+mn-lt"/>
                        </a:rPr>
                        <a:t>2</a:t>
                      </a:r>
                      <a:endParaRPr lang="en-GB" sz="1200" b="0" baseline="30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rPr>
                        <a:t>50</a:t>
                      </a:r>
                      <a:r>
                        <a:rPr lang="en-GB" sz="1200" b="0" baseline="0">
                          <a:effectLst/>
                          <a:latin typeface="+mn-lt"/>
                        </a:rPr>
                        <a:t> (</a:t>
                      </a:r>
                      <a:r>
                        <a:rPr lang="en-GB" sz="1200" b="0">
                          <a:effectLst/>
                          <a:latin typeface="+mn-lt"/>
                        </a:rPr>
                        <a:t>assumed 2% of capital cost)</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rPr>
                        <a:t>-</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57110885"/>
                  </a:ext>
                </a:extLst>
              </a:tr>
              <a:tr h="581708">
                <a:tc>
                  <a:txBody>
                    <a:bodyPr/>
                    <a:lstStyle/>
                    <a:p>
                      <a:pPr marL="0" marR="0" algn="ctr">
                        <a:spcBef>
                          <a:spcPts val="600"/>
                        </a:spcBef>
                        <a:spcAft>
                          <a:spcPts val="0"/>
                        </a:spcAft>
                      </a:pPr>
                      <a:r>
                        <a:rPr lang="en-GB" sz="1200" b="0">
                          <a:effectLst/>
                          <a:latin typeface="+mn-lt"/>
                        </a:rPr>
                        <a:t>Diesel generator, </a:t>
                      </a:r>
                      <a:r>
                        <a:rPr lang="en-GB" sz="1200" b="0" smtClean="0">
                          <a:effectLst/>
                          <a:latin typeface="+mn-lt"/>
                        </a:rPr>
                        <a:t>standalone</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rPr>
                        <a:t>938 </a:t>
                      </a:r>
                      <a:r>
                        <a:rPr lang="en-GB" sz="1200" b="0" baseline="30000">
                          <a:effectLst/>
                          <a:latin typeface="+mn-lt"/>
                        </a:rPr>
                        <a:t>3</a:t>
                      </a:r>
                      <a:endParaRPr lang="en-GB" sz="1200" b="0" baseline="30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rPr>
                        <a:t>93 (assumed 10% of capital cost)</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smtClean="0">
                          <a:effectLst/>
                          <a:latin typeface="+mn-lt"/>
                        </a:rPr>
                        <a:t>173</a:t>
                      </a:r>
                      <a:r>
                        <a:rPr lang="en-GB" sz="1200" b="0" baseline="30000" smtClean="0">
                          <a:effectLst/>
                          <a:latin typeface="+mn-lt"/>
                        </a:rPr>
                        <a:t>4,5</a:t>
                      </a:r>
                      <a:endParaRPr lang="en-GB" sz="1200" b="0" baseline="30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19850110"/>
                  </a:ext>
                </a:extLst>
              </a:tr>
              <a:tr h="723600">
                <a:tc>
                  <a:txBody>
                    <a:bodyPr/>
                    <a:lstStyle/>
                    <a:p>
                      <a:pPr marL="0" marR="0" algn="ctr">
                        <a:spcBef>
                          <a:spcPts val="600"/>
                        </a:spcBef>
                        <a:spcAft>
                          <a:spcPts val="0"/>
                        </a:spcAft>
                      </a:pPr>
                      <a:r>
                        <a:rPr lang="en-GB" sz="1200" b="0">
                          <a:effectLst/>
                          <a:latin typeface="+mn-lt"/>
                        </a:rPr>
                        <a:t>Diesel generator </a:t>
                      </a:r>
                      <a:r>
                        <a:rPr lang="en-GB" sz="1200" b="0" smtClean="0">
                          <a:effectLst/>
                          <a:latin typeface="+mn-lt"/>
                        </a:rPr>
                        <a:t>mini-grid</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rPr>
                        <a:t>721 </a:t>
                      </a:r>
                      <a:r>
                        <a:rPr lang="en-GB" sz="1200" b="0" baseline="30000">
                          <a:effectLst/>
                          <a:latin typeface="+mn-lt"/>
                        </a:rPr>
                        <a:t>3</a:t>
                      </a:r>
                      <a:endParaRPr lang="en-GB" sz="1200" b="0" baseline="30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rPr>
                        <a:t>72 (assumed 10% of capital cost)</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smtClean="0">
                          <a:effectLst/>
                          <a:latin typeface="+mn-lt"/>
                        </a:rPr>
                        <a:t>173</a:t>
                      </a:r>
                      <a:r>
                        <a:rPr lang="en-GB" sz="1200" b="0" baseline="30000" smtClean="0">
                          <a:effectLst/>
                          <a:latin typeface="+mn-lt"/>
                        </a:rPr>
                        <a:t>4,5</a:t>
                      </a:r>
                      <a:endParaRPr lang="en-GB" sz="1200" b="0" baseline="30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43331063"/>
                  </a:ext>
                </a:extLst>
              </a:tr>
              <a:tr h="270291">
                <a:tc>
                  <a:txBody>
                    <a:bodyPr/>
                    <a:lstStyle/>
                    <a:p>
                      <a:pPr marL="0" marR="0" algn="ctr">
                        <a:spcBef>
                          <a:spcPts val="600"/>
                        </a:spcBef>
                        <a:spcAft>
                          <a:spcPts val="0"/>
                        </a:spcAft>
                      </a:pPr>
                      <a:r>
                        <a:rPr lang="en-GB" sz="1200" b="0" smtClean="0">
                          <a:effectLst/>
                          <a:latin typeface="+mn-lt"/>
                          <a:ea typeface="Times New Roman" panose="02020603050405020304" pitchFamily="18" charset="0"/>
                          <a:cs typeface="Times New Roman" panose="02020603050405020304" pitchFamily="18" charset="0"/>
                        </a:rPr>
                        <a:t>Mini</a:t>
                      </a:r>
                      <a:r>
                        <a:rPr lang="en-GB" sz="1200" b="0" baseline="0" smtClean="0">
                          <a:effectLst/>
                          <a:latin typeface="+mn-lt"/>
                          <a:ea typeface="Times New Roman" panose="02020603050405020304" pitchFamily="18" charset="0"/>
                          <a:cs typeface="Times New Roman" panose="02020603050405020304" pitchFamily="18" charset="0"/>
                        </a:rPr>
                        <a:t>/small </a:t>
                      </a:r>
                      <a:r>
                        <a:rPr lang="en-GB" sz="1200" b="0" baseline="0">
                          <a:effectLst/>
                          <a:latin typeface="+mn-lt"/>
                          <a:ea typeface="Times New Roman" panose="02020603050405020304" pitchFamily="18" charset="0"/>
                          <a:cs typeface="Times New Roman" panose="02020603050405020304" pitchFamily="18" charset="0"/>
                        </a:rPr>
                        <a:t>hydro</a:t>
                      </a: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3956" rtl="0" eaLnBrk="1" fontAlgn="auto" latinLnBrk="0" hangingPunct="1">
                        <a:lnSpc>
                          <a:spcPct val="100000"/>
                        </a:lnSpc>
                        <a:spcBef>
                          <a:spcPts val="600"/>
                        </a:spcBef>
                        <a:spcAft>
                          <a:spcPts val="0"/>
                        </a:spcAft>
                        <a:buClrTx/>
                        <a:buSzTx/>
                        <a:buFontTx/>
                        <a:buNone/>
                        <a:tabLst/>
                        <a:defRPr/>
                      </a:pPr>
                      <a:r>
                        <a:rPr lang="en-GB" sz="1200" b="0">
                          <a:effectLst/>
                          <a:latin typeface="+mn-lt"/>
                          <a:ea typeface="Times New Roman" panose="02020603050405020304" pitchFamily="18" charset="0"/>
                          <a:cs typeface="Times New Roman" panose="02020603050405020304" pitchFamily="18" charset="0"/>
                        </a:rPr>
                        <a:t>3 190 </a:t>
                      </a:r>
                      <a:r>
                        <a:rPr lang="en-GB" sz="1200" b="0" baseline="30000">
                          <a:effectLst/>
                          <a:latin typeface="+mn-lt"/>
                          <a:ea typeface="+mn-ea"/>
                          <a:cs typeface="+mn-cs"/>
                        </a:rPr>
                        <a:t>3</a:t>
                      </a:r>
                      <a:endParaRPr lang="en-GB" sz="1200" b="0" baseline="30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b="0">
                          <a:effectLst/>
                          <a:latin typeface="+mn-lt"/>
                          <a:ea typeface="Times New Roman" panose="02020603050405020304" pitchFamily="18" charset="0"/>
                          <a:cs typeface="Times New Roman" panose="02020603050405020304" pitchFamily="18" charset="0"/>
                        </a:rPr>
                        <a:t>64 (2% of capital cost)</a:t>
                      </a:r>
                    </a:p>
                  </a:txBody>
                  <a:tcPr marL="68580" marR="68580" marT="0" marB="0" anchor="ctr"/>
                </a:tc>
                <a:tc>
                  <a:txBody>
                    <a:bodyPr/>
                    <a:lstStyle/>
                    <a:p>
                      <a:pPr marL="0" marR="0" algn="ctr">
                        <a:spcBef>
                          <a:spcPts val="600"/>
                        </a:spcBef>
                        <a:spcAft>
                          <a:spcPts val="0"/>
                        </a:spcAft>
                      </a:pPr>
                      <a:r>
                        <a:rPr lang="en-GB" sz="1200" b="0">
                          <a:effectLst/>
                          <a:latin typeface="+mn-lt"/>
                          <a:ea typeface="Times New Roman" panose="02020603050405020304" pitchFamily="18" charset="0"/>
                          <a:cs typeface="Times New Roman" panose="02020603050405020304" pitchFamily="18" charset="0"/>
                        </a:rPr>
                        <a:t>-</a:t>
                      </a:r>
                    </a:p>
                  </a:txBody>
                  <a:tcPr marL="68580" marR="68580" marT="0" marB="0" anchor="ctr"/>
                </a:tc>
                <a:extLst>
                  <a:ext uri="{0D108BD9-81ED-4DB2-BD59-A6C34878D82A}">
                    <a16:rowId xmlns="" xmlns:a16="http://schemas.microsoft.com/office/drawing/2014/main" val="2722519581"/>
                  </a:ext>
                </a:extLst>
              </a:tr>
              <a:tr h="270291">
                <a:tc>
                  <a:txBody>
                    <a:bodyPr/>
                    <a:lstStyle/>
                    <a:p>
                      <a:pPr marL="0" marR="0" algn="ctr">
                        <a:spcBef>
                          <a:spcPts val="600"/>
                        </a:spcBef>
                        <a:spcAft>
                          <a:spcPts val="0"/>
                        </a:spcAft>
                      </a:pPr>
                      <a:r>
                        <a:rPr lang="en-GB" sz="1200" b="1">
                          <a:effectLst/>
                          <a:latin typeface="+mn-lt"/>
                          <a:ea typeface="Times New Roman" panose="02020603050405020304" pitchFamily="18" charset="0"/>
                          <a:cs typeface="Times New Roman" panose="02020603050405020304" pitchFamily="18" charset="0"/>
                        </a:rPr>
                        <a:t>Grid </a:t>
                      </a:r>
                      <a:r>
                        <a:rPr lang="en-GB" sz="1200" b="1" smtClean="0">
                          <a:effectLst/>
                          <a:latin typeface="+mn-lt"/>
                          <a:ea typeface="Times New Roman" panose="02020603050405020304" pitchFamily="18" charset="0"/>
                          <a:cs typeface="Times New Roman" panose="02020603050405020304" pitchFamily="18" charset="0"/>
                        </a:rPr>
                        <a:t>LCOE </a:t>
                      </a:r>
                      <a:endParaRPr lang="en-GB" sz="12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3956" rtl="0" eaLnBrk="1" fontAlgn="auto" latinLnBrk="0" hangingPunct="1">
                        <a:lnSpc>
                          <a:spcPct val="100000"/>
                        </a:lnSpc>
                        <a:spcBef>
                          <a:spcPts val="600"/>
                        </a:spcBef>
                        <a:spcAft>
                          <a:spcPts val="0"/>
                        </a:spcAft>
                        <a:buClrTx/>
                        <a:buSzTx/>
                        <a:buFontTx/>
                        <a:buNone/>
                        <a:tabLst/>
                        <a:defRPr/>
                      </a:pPr>
                      <a:r>
                        <a:rPr lang="en-GB" sz="1200" b="1">
                          <a:effectLst/>
                          <a:latin typeface="+mn-lt"/>
                          <a:ea typeface="Times New Roman" panose="02020603050405020304" pitchFamily="18" charset="0"/>
                          <a:cs typeface="Times New Roman" panose="02020603050405020304" pitchFamily="18" charset="0"/>
                        </a:rPr>
                        <a:t>0.125</a:t>
                      </a:r>
                      <a:r>
                        <a:rPr lang="en-GB" sz="1200" b="1" baseline="0">
                          <a:effectLst/>
                          <a:latin typeface="+mn-lt"/>
                          <a:ea typeface="Times New Roman" panose="02020603050405020304" pitchFamily="18" charset="0"/>
                          <a:cs typeface="Times New Roman" panose="02020603050405020304" pitchFamily="18" charset="0"/>
                        </a:rPr>
                        <a:t> $/kWh</a:t>
                      </a:r>
                      <a:endParaRPr lang="en-GB" sz="12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endParaRPr lang="en-GB" sz="1200" b="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4285744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1282068"/>
              </p:ext>
            </p:extLst>
          </p:nvPr>
        </p:nvGraphicFramePr>
        <p:xfrm>
          <a:off x="2097740" y="4228282"/>
          <a:ext cx="5389581" cy="2310630"/>
        </p:xfrm>
        <a:graphic>
          <a:graphicData uri="http://schemas.openxmlformats.org/drawingml/2006/table">
            <a:tbl>
              <a:tblPr firstRow="1" firstCol="1" bandRow="1">
                <a:tableStyleId>{5C22544A-7EE6-4342-B048-85BDC9FD1C3A}</a:tableStyleId>
              </a:tblPr>
              <a:tblGrid>
                <a:gridCol w="2095747">
                  <a:extLst>
                    <a:ext uri="{9D8B030D-6E8A-4147-A177-3AD203B41FA5}">
                      <a16:colId xmlns="" xmlns:a16="http://schemas.microsoft.com/office/drawing/2014/main" val="2259644782"/>
                    </a:ext>
                  </a:extLst>
                </a:gridCol>
                <a:gridCol w="3293834">
                  <a:extLst>
                    <a:ext uri="{9D8B030D-6E8A-4147-A177-3AD203B41FA5}">
                      <a16:colId xmlns="" xmlns:a16="http://schemas.microsoft.com/office/drawing/2014/main" val="1189819614"/>
                    </a:ext>
                  </a:extLst>
                </a:gridCol>
              </a:tblGrid>
              <a:tr h="301479">
                <a:tc>
                  <a:txBody>
                    <a:bodyPr/>
                    <a:lstStyle/>
                    <a:p>
                      <a:pPr marL="0" marR="0" algn="ctr">
                        <a:spcBef>
                          <a:spcPts val="600"/>
                        </a:spcBef>
                        <a:spcAft>
                          <a:spcPts val="0"/>
                        </a:spcAft>
                      </a:pPr>
                      <a:r>
                        <a:rPr lang="en-GB" sz="1200">
                          <a:effectLst/>
                          <a:latin typeface="+mj-lt"/>
                        </a:rPr>
                        <a:t>Parameter</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a:effectLst/>
                          <a:latin typeface="+mj-lt"/>
                        </a:rPr>
                        <a:t>Capital cost $/km</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88043970"/>
                  </a:ext>
                </a:extLst>
              </a:tr>
              <a:tr h="353189">
                <a:tc>
                  <a:txBody>
                    <a:bodyPr/>
                    <a:lstStyle/>
                    <a:p>
                      <a:pPr marL="0" marR="0" algn="ctr">
                        <a:spcBef>
                          <a:spcPts val="600"/>
                        </a:spcBef>
                        <a:spcAft>
                          <a:spcPts val="0"/>
                        </a:spcAft>
                      </a:pPr>
                      <a:r>
                        <a:rPr lang="en-GB" sz="1200" smtClean="0">
                          <a:effectLst/>
                          <a:latin typeface="+mj-lt"/>
                          <a:ea typeface="Times New Roman" panose="02020603050405020304" pitchFamily="18" charset="0"/>
                          <a:cs typeface="Times New Roman" panose="02020603050405020304" pitchFamily="18" charset="0"/>
                        </a:rPr>
                        <a:t>High-voltage </a:t>
                      </a:r>
                      <a:r>
                        <a:rPr lang="en-GB" sz="1200">
                          <a:effectLst/>
                          <a:latin typeface="+mj-lt"/>
                          <a:ea typeface="Times New Roman" panose="02020603050405020304" pitchFamily="18" charset="0"/>
                          <a:cs typeface="Times New Roman" panose="02020603050405020304" pitchFamily="18" charset="0"/>
                        </a:rPr>
                        <a:t>lines</a:t>
                      </a:r>
                      <a:r>
                        <a:rPr lang="en-GB" sz="1200" baseline="0">
                          <a:effectLst/>
                          <a:latin typeface="+mj-lt"/>
                          <a:ea typeface="Times New Roman" panose="02020603050405020304" pitchFamily="18" charset="0"/>
                          <a:cs typeface="Times New Roman" panose="02020603050405020304" pitchFamily="18" charset="0"/>
                        </a:rPr>
                        <a:t> (&gt;33kV)</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smtClean="0">
                          <a:effectLst/>
                          <a:latin typeface="+mj-lt"/>
                        </a:rPr>
                        <a:t>92,823</a:t>
                      </a:r>
                      <a:r>
                        <a:rPr lang="en-GB" sz="1200" baseline="30000" smtClean="0">
                          <a:effectLst/>
                          <a:latin typeface="+mj-lt"/>
                        </a:rPr>
                        <a:t>6</a:t>
                      </a:r>
                      <a:endParaRPr lang="en-GB" sz="1200" kern="1200" baseline="30000">
                        <a:solidFill>
                          <a:schemeClr val="dk1"/>
                        </a:solidFill>
                        <a:effectLst/>
                        <a:latin typeface="+mj-lt"/>
                        <a:ea typeface="+mn-ea"/>
                        <a:cs typeface="+mn-cs"/>
                      </a:endParaRPr>
                    </a:p>
                  </a:txBody>
                  <a:tcPr marL="68580" marR="68580" marT="0" marB="0" anchor="ctr"/>
                </a:tc>
                <a:extLst>
                  <a:ext uri="{0D108BD9-81ED-4DB2-BD59-A6C34878D82A}">
                    <a16:rowId xmlns="" xmlns:a16="http://schemas.microsoft.com/office/drawing/2014/main" val="226615990"/>
                  </a:ext>
                </a:extLst>
              </a:tr>
              <a:tr h="318263">
                <a:tc>
                  <a:txBody>
                    <a:bodyPr/>
                    <a:lstStyle/>
                    <a:p>
                      <a:pPr marL="0" marR="0" algn="ctr">
                        <a:spcBef>
                          <a:spcPts val="600"/>
                        </a:spcBef>
                        <a:spcAft>
                          <a:spcPts val="0"/>
                        </a:spcAft>
                      </a:pPr>
                      <a:r>
                        <a:rPr lang="en-GB" sz="1200" smtClean="0">
                          <a:effectLst/>
                          <a:latin typeface="+mj-lt"/>
                          <a:ea typeface="Times New Roman" panose="02020603050405020304" pitchFamily="18" charset="0"/>
                          <a:cs typeface="Times New Roman" panose="02020603050405020304" pitchFamily="18" charset="0"/>
                        </a:rPr>
                        <a:t>Medium-voltage </a:t>
                      </a:r>
                      <a:r>
                        <a:rPr lang="en-GB" sz="1200">
                          <a:effectLst/>
                          <a:latin typeface="+mj-lt"/>
                          <a:ea typeface="Times New Roman" panose="02020603050405020304" pitchFamily="18" charset="0"/>
                          <a:cs typeface="Times New Roman" panose="02020603050405020304" pitchFamily="18" charset="0"/>
                        </a:rPr>
                        <a:t>lines (33 kV)</a:t>
                      </a:r>
                    </a:p>
                  </a:txBody>
                  <a:tcPr marL="68580" marR="68580" marT="0" marB="0" anchor="ctr"/>
                </a:tc>
                <a:tc>
                  <a:txBody>
                    <a:bodyPr/>
                    <a:lstStyle/>
                    <a:p>
                      <a:pPr marL="0" marR="0" algn="ctr">
                        <a:spcBef>
                          <a:spcPts val="600"/>
                        </a:spcBef>
                        <a:spcAft>
                          <a:spcPts val="0"/>
                        </a:spcAft>
                      </a:pPr>
                      <a:r>
                        <a:rPr lang="en-GB" sz="1200" smtClean="0">
                          <a:effectLst/>
                          <a:latin typeface="+mj-lt"/>
                        </a:rPr>
                        <a:t>43,687</a:t>
                      </a:r>
                      <a:r>
                        <a:rPr lang="en-GB" sz="1200" baseline="30000" smtClean="0">
                          <a:effectLst/>
                          <a:latin typeface="+mj-lt"/>
                        </a:rPr>
                        <a:t>3</a:t>
                      </a:r>
                      <a:endParaRPr lang="en-GB" sz="1200" baseline="300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57110885"/>
                  </a:ext>
                </a:extLst>
              </a:tr>
              <a:tr h="338156">
                <a:tc>
                  <a:txBody>
                    <a:bodyPr/>
                    <a:lstStyle/>
                    <a:p>
                      <a:pPr marL="0" marR="0" algn="ctr">
                        <a:spcBef>
                          <a:spcPts val="600"/>
                        </a:spcBef>
                        <a:spcAft>
                          <a:spcPts val="0"/>
                        </a:spcAft>
                      </a:pPr>
                      <a:r>
                        <a:rPr lang="en-GB" sz="1200" smtClean="0">
                          <a:effectLst/>
                          <a:latin typeface="+mj-lt"/>
                          <a:ea typeface="Times New Roman" panose="02020603050405020304" pitchFamily="18" charset="0"/>
                          <a:cs typeface="Times New Roman" panose="02020603050405020304" pitchFamily="18" charset="0"/>
                        </a:rPr>
                        <a:t>Low-voltage </a:t>
                      </a:r>
                      <a:r>
                        <a:rPr lang="en-GB" sz="1200">
                          <a:effectLst/>
                          <a:latin typeface="+mj-lt"/>
                          <a:ea typeface="Times New Roman" panose="02020603050405020304" pitchFamily="18" charset="0"/>
                          <a:cs typeface="Times New Roman" panose="02020603050405020304" pitchFamily="18" charset="0"/>
                        </a:rPr>
                        <a:t>lines (220 V)</a:t>
                      </a:r>
                    </a:p>
                  </a:txBody>
                  <a:tcPr marL="68580" marR="68580" marT="0" marB="0" anchor="ctr"/>
                </a:tc>
                <a:tc>
                  <a:txBody>
                    <a:bodyPr/>
                    <a:lstStyle/>
                    <a:p>
                      <a:pPr marL="0" marR="0" indent="0" algn="ctr" defTabSz="913956" rtl="0" eaLnBrk="1" fontAlgn="auto" latinLnBrk="0" hangingPunct="1">
                        <a:lnSpc>
                          <a:spcPct val="100000"/>
                        </a:lnSpc>
                        <a:spcBef>
                          <a:spcPts val="600"/>
                        </a:spcBef>
                        <a:spcAft>
                          <a:spcPts val="0"/>
                        </a:spcAft>
                        <a:buClrTx/>
                        <a:buSzTx/>
                        <a:buFontTx/>
                        <a:buNone/>
                        <a:tabLst/>
                        <a:defRPr/>
                      </a:pPr>
                      <a:r>
                        <a:rPr lang="en-GB" sz="1200" smtClean="0">
                          <a:effectLst/>
                          <a:latin typeface="+mj-lt"/>
                        </a:rPr>
                        <a:t>5,000</a:t>
                      </a:r>
                      <a:r>
                        <a:rPr lang="en-GB" sz="1200" baseline="30000" smtClean="0">
                          <a:effectLst/>
                          <a:latin typeface="+mj-lt"/>
                        </a:rPr>
                        <a:t>3</a:t>
                      </a:r>
                      <a:endParaRPr lang="en-GB" sz="1200" baseline="300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5190928"/>
                  </a:ext>
                </a:extLst>
              </a:tr>
              <a:tr h="333181">
                <a:tc>
                  <a:txBody>
                    <a:bodyPr/>
                    <a:lstStyle/>
                    <a:p>
                      <a:pPr marL="0" marR="0" algn="ctr">
                        <a:spcBef>
                          <a:spcPts val="600"/>
                        </a:spcBef>
                        <a:spcAft>
                          <a:spcPts val="0"/>
                        </a:spcAft>
                      </a:pPr>
                      <a:r>
                        <a:rPr lang="en-GB" sz="1200" smtClean="0">
                          <a:effectLst/>
                          <a:latin typeface="+mj-lt"/>
                          <a:ea typeface="Times New Roman" panose="02020603050405020304" pitchFamily="18" charset="0"/>
                          <a:cs typeface="Times New Roman" panose="02020603050405020304" pitchFamily="18" charset="0"/>
                        </a:rPr>
                        <a:t>High/low</a:t>
                      </a:r>
                      <a:r>
                        <a:rPr lang="en-GB" sz="1200" baseline="0" smtClean="0">
                          <a:effectLst/>
                          <a:latin typeface="+mj-lt"/>
                          <a:ea typeface="Times New Roman" panose="02020603050405020304" pitchFamily="18" charset="0"/>
                          <a:cs typeface="Times New Roman" panose="02020603050405020304" pitchFamily="18" charset="0"/>
                        </a:rPr>
                        <a:t> voltage </a:t>
                      </a:r>
                      <a:r>
                        <a:rPr lang="en-GB" sz="1200" baseline="0">
                          <a:effectLst/>
                          <a:latin typeface="+mj-lt"/>
                          <a:ea typeface="Times New Roman" panose="02020603050405020304" pitchFamily="18" charset="0"/>
                          <a:cs typeface="Times New Roman" panose="02020603050405020304" pitchFamily="18" charset="0"/>
                        </a:rPr>
                        <a:t>transformer</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GB" sz="1200" smtClean="0">
                          <a:effectLst/>
                          <a:latin typeface="+mj-lt"/>
                        </a:rPr>
                        <a:t>5,000 </a:t>
                      </a:r>
                      <a:r>
                        <a:rPr lang="en-GB" sz="1200">
                          <a:effectLst/>
                          <a:latin typeface="+mj-lt"/>
                        </a:rPr>
                        <a:t>$</a:t>
                      </a:r>
                      <a:r>
                        <a:rPr lang="en-GB" sz="1200" baseline="0">
                          <a:effectLst/>
                          <a:latin typeface="+mj-lt"/>
                        </a:rPr>
                        <a:t> per </a:t>
                      </a:r>
                      <a:r>
                        <a:rPr lang="en-GB" sz="1200" baseline="0" smtClean="0">
                          <a:effectLst/>
                          <a:latin typeface="+mj-lt"/>
                        </a:rPr>
                        <a:t>unit</a:t>
                      </a:r>
                      <a:r>
                        <a:rPr lang="en-GB" sz="1200" baseline="30000" smtClean="0">
                          <a:effectLst/>
                          <a:latin typeface="+mj-lt"/>
                        </a:rPr>
                        <a:t>3</a:t>
                      </a:r>
                      <a:endParaRPr lang="en-GB" sz="1200" b="1" baseline="300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44714016"/>
                  </a:ext>
                </a:extLst>
              </a:tr>
              <a:tr h="333181">
                <a:tc>
                  <a:txBody>
                    <a:bodyPr/>
                    <a:lstStyle/>
                    <a:p>
                      <a:pPr marL="0" marR="0" algn="ctr">
                        <a:spcBef>
                          <a:spcPts val="600"/>
                        </a:spcBef>
                        <a:spcAft>
                          <a:spcPts val="0"/>
                        </a:spcAft>
                      </a:pPr>
                      <a:r>
                        <a:rPr lang="en-GB" sz="1200">
                          <a:effectLst/>
                          <a:latin typeface="+mj-lt"/>
                          <a:ea typeface="Times New Roman" panose="02020603050405020304" pitchFamily="18" charset="0"/>
                          <a:cs typeface="Times New Roman" panose="02020603050405020304" pitchFamily="18" charset="0"/>
                        </a:rPr>
                        <a:t>Transmission loses</a:t>
                      </a:r>
                    </a:p>
                  </a:txBody>
                  <a:tcPr marL="68580" marR="68580" marT="0" marB="0" anchor="ctr"/>
                </a:tc>
                <a:tc>
                  <a:txBody>
                    <a:bodyPr/>
                    <a:lstStyle/>
                    <a:p>
                      <a:pPr marL="0" marR="0" algn="ctr">
                        <a:spcBef>
                          <a:spcPts val="600"/>
                        </a:spcBef>
                        <a:spcAft>
                          <a:spcPts val="0"/>
                        </a:spcAft>
                      </a:pPr>
                      <a:r>
                        <a:rPr lang="en-GB" sz="1200" kern="1200">
                          <a:solidFill>
                            <a:schemeClr val="dk1"/>
                          </a:solidFill>
                          <a:effectLst/>
                          <a:latin typeface="+mj-lt"/>
                          <a:ea typeface="+mn-ea"/>
                          <a:cs typeface="+mn-cs"/>
                        </a:rPr>
                        <a:t>18%</a:t>
                      </a:r>
                    </a:p>
                  </a:txBody>
                  <a:tcPr marL="68580" marR="68580" marT="0" marB="0" anchor="ctr"/>
                </a:tc>
                <a:extLst>
                  <a:ext uri="{0D108BD9-81ED-4DB2-BD59-A6C34878D82A}">
                    <a16:rowId xmlns="" xmlns:a16="http://schemas.microsoft.com/office/drawing/2014/main" val="1499351564"/>
                  </a:ext>
                </a:extLst>
              </a:tr>
              <a:tr h="333181">
                <a:tc>
                  <a:txBody>
                    <a:bodyPr/>
                    <a:lstStyle/>
                    <a:p>
                      <a:pPr marL="0" marR="0" algn="ctr">
                        <a:spcBef>
                          <a:spcPts val="600"/>
                        </a:spcBef>
                        <a:spcAft>
                          <a:spcPts val="0"/>
                        </a:spcAft>
                      </a:pPr>
                      <a:r>
                        <a:rPr lang="en-GB" sz="1200">
                          <a:effectLst/>
                          <a:latin typeface="+mj-lt"/>
                          <a:ea typeface="Times New Roman" panose="02020603050405020304" pitchFamily="18" charset="0"/>
                          <a:cs typeface="Times New Roman" panose="02020603050405020304" pitchFamily="18" charset="0"/>
                        </a:rPr>
                        <a:t>Connection cost per HH</a:t>
                      </a:r>
                    </a:p>
                  </a:txBody>
                  <a:tcPr marL="68580" marR="68580" marT="0" marB="0" anchor="ctr"/>
                </a:tc>
                <a:tc>
                  <a:txBody>
                    <a:bodyPr/>
                    <a:lstStyle/>
                    <a:p>
                      <a:pPr marL="0" marR="0" algn="ctr">
                        <a:spcBef>
                          <a:spcPts val="600"/>
                        </a:spcBef>
                        <a:spcAft>
                          <a:spcPts val="0"/>
                        </a:spcAft>
                      </a:pPr>
                      <a:r>
                        <a:rPr lang="en-GB" sz="1200" kern="1200">
                          <a:solidFill>
                            <a:schemeClr val="dk1"/>
                          </a:solidFill>
                          <a:effectLst/>
                          <a:latin typeface="+mj-lt"/>
                          <a:ea typeface="+mn-ea"/>
                          <a:cs typeface="+mn-cs"/>
                        </a:rPr>
                        <a:t>$125</a:t>
                      </a:r>
                    </a:p>
                  </a:txBody>
                  <a:tcPr marL="68580" marR="68580" marT="0" marB="0" anchor="ctr"/>
                </a:tc>
                <a:extLst>
                  <a:ext uri="{0D108BD9-81ED-4DB2-BD59-A6C34878D82A}">
                    <a16:rowId xmlns="" xmlns:a16="http://schemas.microsoft.com/office/drawing/2014/main" val="50563310"/>
                  </a:ext>
                </a:extLst>
              </a:tr>
            </a:tbl>
          </a:graphicData>
        </a:graphic>
      </p:graphicFrame>
      <p:sp>
        <p:nvSpPr>
          <p:cNvPr id="15" name="TextBox 14"/>
          <p:cNvSpPr txBox="1"/>
          <p:nvPr/>
        </p:nvSpPr>
        <p:spPr>
          <a:xfrm>
            <a:off x="9441273" y="2064110"/>
            <a:ext cx="2572378" cy="1338828"/>
          </a:xfrm>
          <a:prstGeom prst="rect">
            <a:avLst/>
          </a:prstGeom>
          <a:noFill/>
        </p:spPr>
        <p:txBody>
          <a:bodyPr wrap="square" rtlCol="0">
            <a:spAutoFit/>
          </a:bodyPr>
          <a:lstStyle/>
          <a:p>
            <a:pPr marL="228600" indent="-228600">
              <a:buFont typeface="+mj-lt"/>
              <a:buAutoNum type="arabicPeriod"/>
            </a:pPr>
            <a:r>
              <a:rPr lang="en-GB" sz="900"/>
              <a:t>Adapted from </a:t>
            </a:r>
            <a:r>
              <a:rPr lang="en-GB" sz="900" err="1"/>
              <a:t>Ondraczek</a:t>
            </a:r>
            <a:r>
              <a:rPr lang="en-GB" sz="900"/>
              <a:t>, 2014 </a:t>
            </a:r>
            <a:endParaRPr lang="en-CA" sz="900"/>
          </a:p>
          <a:p>
            <a:pPr marL="228600" indent="-228600">
              <a:buFont typeface="+mj-lt"/>
              <a:buAutoNum type="arabicPeriod"/>
            </a:pPr>
            <a:r>
              <a:rPr lang="en-GB" sz="900"/>
              <a:t>Adapted from IRENA, 2012</a:t>
            </a:r>
          </a:p>
          <a:p>
            <a:pPr marL="228600" indent="-228600">
              <a:buFont typeface="+mj-lt"/>
              <a:buAutoNum type="arabicPeriod"/>
            </a:pPr>
            <a:r>
              <a:rPr lang="en-GB" sz="900"/>
              <a:t>Adapted from </a:t>
            </a:r>
            <a:r>
              <a:rPr lang="en-GB" sz="900" smtClean="0"/>
              <a:t>ESMAP, World </a:t>
            </a:r>
            <a:r>
              <a:rPr lang="en-GB" sz="900"/>
              <a:t>Bank</a:t>
            </a:r>
          </a:p>
          <a:p>
            <a:pPr marL="228600" indent="-228600">
              <a:buFont typeface="+mj-lt"/>
              <a:buAutoNum type="arabicPeriod"/>
            </a:pPr>
            <a:r>
              <a:rPr lang="en-GB" sz="900"/>
              <a:t>Adapted from </a:t>
            </a:r>
            <a:r>
              <a:rPr lang="en-GB" sz="900" smtClean="0"/>
              <a:t>Kenya, Ministry </a:t>
            </a:r>
            <a:r>
              <a:rPr lang="en-GB" sz="900"/>
              <a:t>of </a:t>
            </a:r>
            <a:r>
              <a:rPr lang="en-GB" sz="900" smtClean="0"/>
              <a:t>Energy, </a:t>
            </a:r>
            <a:r>
              <a:rPr lang="en-GB" sz="900"/>
              <a:t>2010</a:t>
            </a:r>
          </a:p>
          <a:p>
            <a:pPr marL="228600" indent="-228600">
              <a:buFont typeface="+mj-lt"/>
              <a:buAutoNum type="arabicPeriod"/>
            </a:pPr>
            <a:r>
              <a:rPr lang="en-GB" sz="900"/>
              <a:t>Adapted from </a:t>
            </a:r>
            <a:r>
              <a:rPr lang="en-GB" sz="900" smtClean="0"/>
              <a:t>United States, </a:t>
            </a:r>
            <a:r>
              <a:rPr lang="en-GB" sz="900"/>
              <a:t>Energy Information Administration, 2016</a:t>
            </a:r>
            <a:endParaRPr lang="en-GB" sz="900">
              <a:ea typeface="Times New Roman" panose="02020603050405020304" pitchFamily="18" charset="0"/>
              <a:cs typeface="Times New Roman" panose="02020603050405020304" pitchFamily="18" charset="0"/>
            </a:endParaRPr>
          </a:p>
          <a:p>
            <a:pPr marL="228600" indent="-228600">
              <a:buFont typeface="+mj-lt"/>
              <a:buAutoNum type="arabicPeriod"/>
            </a:pPr>
            <a:r>
              <a:rPr lang="en-GB" sz="900">
                <a:solidFill>
                  <a:schemeClr val="dk1"/>
                </a:solidFill>
              </a:rPr>
              <a:t>Adapted from Energy Regulatory Commission, 2013</a:t>
            </a:r>
          </a:p>
          <a:p>
            <a:pPr marL="228600" indent="-228600">
              <a:buFont typeface="+mj-lt"/>
              <a:buAutoNum type="arabicPeriod"/>
            </a:pPr>
            <a:endParaRPr lang="en-CA" sz="900"/>
          </a:p>
        </p:txBody>
      </p:sp>
      <p:sp>
        <p:nvSpPr>
          <p:cNvPr id="7" name="Content Placeholder 2"/>
          <p:cNvSpPr txBox="1">
            <a:spLocks/>
          </p:cNvSpPr>
          <p:nvPr/>
        </p:nvSpPr>
        <p:spPr>
          <a:xfrm>
            <a:off x="582706" y="328392"/>
            <a:ext cx="10559973"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3d</a:t>
            </a:r>
            <a:r>
              <a:rPr lang="en-US" sz="2700"/>
              <a:t>. Enter country-specific data </a:t>
            </a:r>
            <a:r>
              <a:rPr lang="en-US" sz="2700" smtClean="0"/>
              <a:t>(technology </a:t>
            </a:r>
            <a:r>
              <a:rPr lang="en-US" sz="2700"/>
              <a:t>specifications </a:t>
            </a:r>
            <a:r>
              <a:rPr lang="en-US" sz="2700" smtClean="0"/>
              <a:t>and </a:t>
            </a:r>
            <a:r>
              <a:rPr lang="en-US" sz="2700" smtClean="0"/>
              <a:t>costs)</a:t>
            </a:r>
            <a:endParaRPr lang="en-US" sz="2700"/>
          </a:p>
          <a:p>
            <a:pPr algn="l">
              <a:spcAft>
                <a:spcPts val="600"/>
              </a:spcAft>
            </a:pPr>
            <a:endParaRPr lang="en-US" sz="2200"/>
          </a:p>
        </p:txBody>
      </p:sp>
    </p:spTree>
    <p:extLst>
      <p:ext uri="{BB962C8B-B14F-4D97-AF65-F5344CB8AC3E}">
        <p14:creationId xmlns:p14="http://schemas.microsoft.com/office/powerpoint/2010/main" val="387218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17</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30" y="757385"/>
            <a:ext cx="8961506" cy="5964090"/>
          </a:xfrm>
          <a:prstGeom prst="rect">
            <a:avLst/>
          </a:prstGeom>
        </p:spPr>
      </p:pic>
      <p:sp>
        <p:nvSpPr>
          <p:cNvPr id="15" name="Content Placeholder 2"/>
          <p:cNvSpPr txBox="1">
            <a:spLocks/>
          </p:cNvSpPr>
          <p:nvPr/>
        </p:nvSpPr>
        <p:spPr>
          <a:xfrm>
            <a:off x="989704" y="179729"/>
            <a:ext cx="9983096"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4</a:t>
            </a:r>
            <a:r>
              <a:rPr lang="en-US" sz="2700"/>
              <a:t>. Calculate technology costs for every settlement in the country</a:t>
            </a:r>
          </a:p>
          <a:p>
            <a:pPr algn="l">
              <a:spcAft>
                <a:spcPts val="600"/>
              </a:spcAft>
            </a:pPr>
            <a:endParaRPr lang="en-US" sz="2700"/>
          </a:p>
        </p:txBody>
      </p:sp>
      <p:sp>
        <p:nvSpPr>
          <p:cNvPr id="16" name="Rounded Rectangle 15"/>
          <p:cNvSpPr/>
          <p:nvPr/>
        </p:nvSpPr>
        <p:spPr>
          <a:xfrm>
            <a:off x="4044877" y="2624865"/>
            <a:ext cx="4991561" cy="2603351"/>
          </a:xfrm>
          <a:prstGeom prst="roundRect">
            <a:avLst/>
          </a:prstGeom>
          <a:noFill/>
          <a:ln w="190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788095386"/>
              </p:ext>
            </p:extLst>
          </p:nvPr>
        </p:nvGraphicFramePr>
        <p:xfrm>
          <a:off x="9163636" y="2269801"/>
          <a:ext cx="2830329" cy="3078480"/>
        </p:xfrm>
        <a:graphic>
          <a:graphicData uri="http://schemas.openxmlformats.org/drawingml/2006/table">
            <a:tbl>
              <a:tblPr/>
              <a:tblGrid>
                <a:gridCol w="656216">
                  <a:extLst>
                    <a:ext uri="{9D8B030D-6E8A-4147-A177-3AD203B41FA5}">
                      <a16:colId xmlns="" xmlns:a16="http://schemas.microsoft.com/office/drawing/2014/main" val="1561646925"/>
                    </a:ext>
                  </a:extLst>
                </a:gridCol>
                <a:gridCol w="365760">
                  <a:extLst>
                    <a:ext uri="{9D8B030D-6E8A-4147-A177-3AD203B41FA5}">
                      <a16:colId xmlns="" xmlns:a16="http://schemas.microsoft.com/office/drawing/2014/main" val="1423834734"/>
                    </a:ext>
                  </a:extLst>
                </a:gridCol>
                <a:gridCol w="355002">
                  <a:extLst>
                    <a:ext uri="{9D8B030D-6E8A-4147-A177-3AD203B41FA5}">
                      <a16:colId xmlns="" xmlns:a16="http://schemas.microsoft.com/office/drawing/2014/main" val="2604964229"/>
                    </a:ext>
                  </a:extLst>
                </a:gridCol>
                <a:gridCol w="313852">
                  <a:extLst>
                    <a:ext uri="{9D8B030D-6E8A-4147-A177-3AD203B41FA5}">
                      <a16:colId xmlns="" xmlns:a16="http://schemas.microsoft.com/office/drawing/2014/main" val="706678732"/>
                    </a:ext>
                  </a:extLst>
                </a:gridCol>
                <a:gridCol w="365760">
                  <a:extLst>
                    <a:ext uri="{9D8B030D-6E8A-4147-A177-3AD203B41FA5}">
                      <a16:colId xmlns="" xmlns:a16="http://schemas.microsoft.com/office/drawing/2014/main" val="354542366"/>
                    </a:ext>
                  </a:extLst>
                </a:gridCol>
                <a:gridCol w="387275">
                  <a:extLst>
                    <a:ext uri="{9D8B030D-6E8A-4147-A177-3AD203B41FA5}">
                      <a16:colId xmlns="" xmlns:a16="http://schemas.microsoft.com/office/drawing/2014/main" val="2018117987"/>
                    </a:ext>
                  </a:extLst>
                </a:gridCol>
                <a:gridCol w="386464">
                  <a:extLst>
                    <a:ext uri="{9D8B030D-6E8A-4147-A177-3AD203B41FA5}">
                      <a16:colId xmlns="" xmlns:a16="http://schemas.microsoft.com/office/drawing/2014/main" val="1558123565"/>
                    </a:ext>
                  </a:extLst>
                </a:gridCol>
              </a:tblGrid>
              <a:tr h="624840">
                <a:tc>
                  <a:txBody>
                    <a:bodyPr/>
                    <a:lstStyle/>
                    <a:p>
                      <a:pPr marL="0" algn="ctr" defTabSz="914400" rtl="0" eaLnBrk="1" fontAlgn="ctr" latinLnBrk="0" hangingPunct="1"/>
                      <a:r>
                        <a:rPr lang="sv-SE" sz="900" b="1" u="none" strike="noStrike" kern="1200">
                          <a:solidFill>
                            <a:schemeClr val="dk1"/>
                          </a:solidFill>
                          <a:effectLst/>
                          <a:latin typeface="+mj-lt"/>
                          <a:ea typeface="+mn-ea"/>
                          <a:cs typeface="+mn-cs"/>
                        </a:rPr>
                        <a:t>Settlements</a:t>
                      </a:r>
                    </a:p>
                    <a:p>
                      <a:pPr marL="0" algn="ctr" defTabSz="914400" rtl="0" eaLnBrk="1" fontAlgn="ctr" latinLnBrk="0" hangingPunct="1"/>
                      <a:r>
                        <a:rPr lang="sv-SE" sz="900" b="1" u="none" strike="noStrike" kern="1200">
                          <a:solidFill>
                            <a:schemeClr val="dk1"/>
                          </a:solidFill>
                          <a:effectLst/>
                          <a:latin typeface="+mj-lt"/>
                          <a:ea typeface="+mn-ea"/>
                          <a:cs typeface="+mn-cs"/>
                        </a:rPr>
                        <a:t>(</a:t>
                      </a:r>
                      <a:r>
                        <a:rPr lang="sv-SE" sz="900" b="1" u="none" strike="noStrike" kern="1200" err="1">
                          <a:solidFill>
                            <a:schemeClr val="dk1"/>
                          </a:solidFill>
                          <a:effectLst/>
                          <a:latin typeface="+mj-lt"/>
                          <a:ea typeface="+mn-ea"/>
                          <a:cs typeface="+mn-cs"/>
                        </a:rPr>
                        <a:t>people</a:t>
                      </a:r>
                      <a:r>
                        <a:rPr lang="sv-SE" sz="900" b="1" u="none" strike="noStrike" kern="1200">
                          <a:solidFill>
                            <a:schemeClr val="dk1"/>
                          </a:solidFill>
                          <a:effectLst/>
                          <a:latin typeface="+mj-lt"/>
                          <a:ea typeface="+mn-ea"/>
                          <a:cs typeface="+mn-cs"/>
                        </a:rPr>
                        <a:t>)</a:t>
                      </a:r>
                      <a:endParaRPr lang="en-US" sz="900" b="1"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1" u="none" strike="noStrike" kern="1200">
                          <a:solidFill>
                            <a:schemeClr val="dk1"/>
                          </a:solidFill>
                          <a:effectLst/>
                          <a:latin typeface="+mj-lt"/>
                          <a:ea typeface="+mn-ea"/>
                          <a:cs typeface="+mn-cs"/>
                        </a:rPr>
                        <a:t>MG </a:t>
                      </a:r>
                      <a:r>
                        <a:rPr lang="en-US" sz="900" b="1" u="none" strike="noStrike" kern="1200" smtClean="0">
                          <a:solidFill>
                            <a:schemeClr val="dk1"/>
                          </a:solidFill>
                          <a:effectLst/>
                          <a:latin typeface="+mj-lt"/>
                          <a:ea typeface="+mn-ea"/>
                          <a:cs typeface="+mn-cs"/>
                        </a:rPr>
                        <a:t>hydro</a:t>
                      </a:r>
                      <a:endParaRPr lang="en-US" sz="900" b="1"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1" u="none" strike="noStrike" kern="1200">
                          <a:solidFill>
                            <a:schemeClr val="dk1"/>
                          </a:solidFill>
                          <a:effectLst/>
                          <a:latin typeface="+mj-lt"/>
                          <a:ea typeface="+mn-ea"/>
                          <a:cs typeface="+mn-cs"/>
                        </a:rPr>
                        <a:t>MG PV</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1" u="none" strike="noStrike" kern="1200">
                          <a:solidFill>
                            <a:schemeClr val="dk1"/>
                          </a:solidFill>
                          <a:effectLst/>
                          <a:latin typeface="+mj-lt"/>
                          <a:ea typeface="+mn-ea"/>
                          <a:cs typeface="+mn-cs"/>
                        </a:rPr>
                        <a:t>SA PV</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1" u="none" strike="noStrike" kern="1200">
                          <a:solidFill>
                            <a:schemeClr val="dk1"/>
                          </a:solidFill>
                          <a:effectLst/>
                          <a:latin typeface="+mj-lt"/>
                          <a:ea typeface="+mn-ea"/>
                          <a:cs typeface="+mn-cs"/>
                        </a:rPr>
                        <a:t>MG </a:t>
                      </a:r>
                      <a:r>
                        <a:rPr lang="en-US" sz="900" b="1" u="none" strike="noStrike" kern="1200" smtClean="0">
                          <a:solidFill>
                            <a:schemeClr val="dk1"/>
                          </a:solidFill>
                          <a:effectLst/>
                          <a:latin typeface="+mj-lt"/>
                          <a:ea typeface="+mn-ea"/>
                          <a:cs typeface="+mn-cs"/>
                        </a:rPr>
                        <a:t>diesel</a:t>
                      </a:r>
                      <a:endParaRPr lang="en-US" sz="900" b="1"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1" u="none" strike="noStrike" kern="1200">
                          <a:solidFill>
                            <a:schemeClr val="dk1"/>
                          </a:solidFill>
                          <a:effectLst/>
                          <a:latin typeface="+mj-lt"/>
                          <a:ea typeface="+mn-ea"/>
                          <a:cs typeface="+mn-cs"/>
                        </a:rPr>
                        <a:t>SA </a:t>
                      </a:r>
                      <a:r>
                        <a:rPr lang="en-US" sz="900" b="1" u="none" strike="noStrike" kern="1200" smtClean="0">
                          <a:solidFill>
                            <a:schemeClr val="dk1"/>
                          </a:solidFill>
                          <a:effectLst/>
                          <a:latin typeface="+mj-lt"/>
                          <a:ea typeface="+mn-ea"/>
                          <a:cs typeface="+mn-cs"/>
                        </a:rPr>
                        <a:t>diesel</a:t>
                      </a:r>
                      <a:endParaRPr lang="en-US" sz="900" b="1"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b="1" u="none" strike="noStrike" kern="1200">
                          <a:solidFill>
                            <a:schemeClr val="dk1"/>
                          </a:solidFill>
                          <a:effectLst/>
                          <a:latin typeface="+mj-lt"/>
                          <a:ea typeface="+mn-ea"/>
                          <a:cs typeface="+mn-cs"/>
                        </a:rPr>
                        <a:t>MG </a:t>
                      </a:r>
                      <a:r>
                        <a:rPr lang="en-US" sz="900" b="1" u="none" strike="noStrike" kern="1200" smtClean="0">
                          <a:solidFill>
                            <a:schemeClr val="dk1"/>
                          </a:solidFill>
                          <a:effectLst/>
                          <a:latin typeface="+mj-lt"/>
                          <a:ea typeface="+mn-ea"/>
                          <a:cs typeface="+mn-cs"/>
                        </a:rPr>
                        <a:t>wind</a:t>
                      </a:r>
                      <a:endParaRPr lang="en-US" sz="900" b="1"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4641881"/>
                  </a:ext>
                </a:extLst>
              </a:tr>
              <a:tr h="350520">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11000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000" b="1" u="none" strike="noStrike" kern="1200">
                          <a:solidFill>
                            <a:srgbClr val="FF0000"/>
                          </a:solidFill>
                          <a:effectLst/>
                          <a:latin typeface="+mj-lt"/>
                          <a:ea typeface="+mn-ea"/>
                          <a:cs typeface="+mn-cs"/>
                        </a:rPr>
                        <a:t>0.16</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0.33</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27.49</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0.40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2884535"/>
                  </a:ext>
                </a:extLst>
              </a:tr>
              <a:tr h="350520">
                <a:tc>
                  <a:txBody>
                    <a:bodyPr/>
                    <a:lstStyle/>
                    <a:p>
                      <a:pPr marL="0" algn="ctr" defTabSz="914400" rtl="0" eaLnBrk="1" fontAlgn="ctr" latinLnBrk="0" hangingPunct="1"/>
                      <a:r>
                        <a:rPr lang="sv-SE" sz="900" u="none" strike="noStrike" kern="1200">
                          <a:solidFill>
                            <a:schemeClr val="dk1"/>
                          </a:solidFill>
                          <a:effectLst/>
                          <a:latin typeface="+mj-lt"/>
                          <a:ea typeface="+mn-ea"/>
                          <a:cs typeface="+mn-cs"/>
                        </a:rPr>
                        <a:t>500</a:t>
                      </a:r>
                      <a:endParaRPr lang="en-US" sz="900"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000" b="1" u="none" strike="noStrike" kern="1200">
                          <a:solidFill>
                            <a:srgbClr val="FF0000"/>
                          </a:solidFill>
                          <a:effectLst/>
                          <a:latin typeface="+mj-lt"/>
                          <a:ea typeface="+mn-ea"/>
                          <a:cs typeface="+mn-cs"/>
                        </a:rPr>
                        <a:t>0.34</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33.87</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0.39</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37832220"/>
                  </a:ext>
                </a:extLst>
              </a:tr>
              <a:tr h="350520">
                <a:tc>
                  <a:txBody>
                    <a:bodyPr/>
                    <a:lstStyle/>
                    <a:p>
                      <a:pPr marL="0" algn="ctr" defTabSz="914400" rtl="0" eaLnBrk="1" fontAlgn="ctr" latinLnBrk="0" hangingPunct="1"/>
                      <a:r>
                        <a:rPr lang="sv-SE" sz="900" u="none" strike="noStrike" kern="1200">
                          <a:solidFill>
                            <a:schemeClr val="dk1"/>
                          </a:solidFill>
                          <a:effectLst/>
                          <a:latin typeface="+mj-lt"/>
                          <a:ea typeface="+mn-ea"/>
                          <a:cs typeface="+mn-cs"/>
                        </a:rPr>
                        <a:t>1300</a:t>
                      </a:r>
                      <a:endParaRPr lang="en-US" sz="900"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0.33</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12.12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000" b="1" u="none" strike="noStrike" kern="1200">
                          <a:solidFill>
                            <a:srgbClr val="FF0000"/>
                          </a:solidFill>
                          <a:effectLst/>
                          <a:latin typeface="+mj-lt"/>
                          <a:ea typeface="+mn-ea"/>
                          <a:cs typeface="+mn-cs"/>
                        </a:rPr>
                        <a:t>0.31</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69231814"/>
                  </a:ext>
                </a:extLst>
              </a:tr>
              <a:tr h="350520">
                <a:tc>
                  <a:txBody>
                    <a:bodyPr/>
                    <a:lstStyle/>
                    <a:p>
                      <a:pPr marL="0" algn="ctr" defTabSz="914400" rtl="0" eaLnBrk="1" fontAlgn="ctr" latinLnBrk="0" hangingPunct="1"/>
                      <a:r>
                        <a:rPr lang="sv-SE" sz="900" u="none" strike="noStrike" kern="1200">
                          <a:solidFill>
                            <a:schemeClr val="dk1"/>
                          </a:solidFill>
                          <a:effectLst/>
                          <a:latin typeface="+mj-lt"/>
                          <a:ea typeface="+mn-ea"/>
                          <a:cs typeface="+mn-cs"/>
                        </a:rPr>
                        <a:t>23000</a:t>
                      </a:r>
                      <a:endParaRPr lang="en-US" sz="900"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000" b="1" u="none" strike="noStrike" kern="1200">
                          <a:solidFill>
                            <a:srgbClr val="FF0000"/>
                          </a:solidFill>
                          <a:effectLst/>
                          <a:latin typeface="+mj-lt"/>
                          <a:ea typeface="+mn-ea"/>
                          <a:cs typeface="+mn-cs"/>
                        </a:rPr>
                        <a:t>0.22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0.35</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22.25</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0.42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59242236"/>
                  </a:ext>
                </a:extLst>
              </a:tr>
              <a:tr h="350520">
                <a:tc>
                  <a:txBody>
                    <a:bodyPr/>
                    <a:lstStyle/>
                    <a:p>
                      <a:pPr marL="0" algn="ctr" defTabSz="914400" rtl="0" eaLnBrk="1" fontAlgn="ctr" latinLnBrk="0" hangingPunct="1"/>
                      <a:r>
                        <a:rPr lang="sv-SE" sz="900" u="none" strike="noStrike" kern="1200">
                          <a:solidFill>
                            <a:schemeClr val="dk1"/>
                          </a:solidFill>
                          <a:effectLst/>
                          <a:latin typeface="+mj-lt"/>
                          <a:ea typeface="+mn-ea"/>
                          <a:cs typeface="+mn-cs"/>
                        </a:rPr>
                        <a:t>25000</a:t>
                      </a:r>
                      <a:endParaRPr lang="en-US" sz="900"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1" u="none" strike="noStrike" kern="1200">
                          <a:solidFill>
                            <a:srgbClr val="FF0000"/>
                          </a:solidFill>
                          <a:effectLst/>
                          <a:latin typeface="+mj-lt"/>
                          <a:ea typeface="+mn-ea"/>
                          <a:cs typeface="+mn-cs"/>
                        </a:rPr>
                        <a:t>0.16</a:t>
                      </a:r>
                      <a:endParaRPr lang="en-US" sz="1000" b="1" u="none" strike="noStrike" kern="1200">
                        <a:solidFill>
                          <a:srgbClr val="FF0000"/>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21.53</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0.34</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22.94</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0.46</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7541538"/>
                  </a:ext>
                </a:extLst>
              </a:tr>
              <a:tr h="350520">
                <a:tc>
                  <a:txBody>
                    <a:bodyPr/>
                    <a:lstStyle/>
                    <a:p>
                      <a:pPr marL="0" algn="ctr" defTabSz="914400" rtl="0" eaLnBrk="1" fontAlgn="ctr" latinLnBrk="0" hangingPunct="1"/>
                      <a:r>
                        <a:rPr lang="sv-SE" sz="900" u="none" strike="noStrike" kern="1200">
                          <a:solidFill>
                            <a:schemeClr val="dk1"/>
                          </a:solidFill>
                          <a:effectLst/>
                          <a:latin typeface="+mj-lt"/>
                          <a:ea typeface="+mn-ea"/>
                          <a:cs typeface="+mn-cs"/>
                        </a:rPr>
                        <a:t>680</a:t>
                      </a:r>
                      <a:endParaRPr lang="en-US" sz="900"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000" b="1" u="none" strike="noStrike" kern="1200">
                          <a:solidFill>
                            <a:srgbClr val="FF0000"/>
                          </a:solidFill>
                          <a:effectLst/>
                          <a:latin typeface="+mj-lt"/>
                          <a:ea typeface="+mn-ea"/>
                          <a:cs typeface="+mn-cs"/>
                        </a:rPr>
                        <a:t>0.35</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27.23</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0.47</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6934369"/>
                  </a:ext>
                </a:extLst>
              </a:tr>
              <a:tr h="350520">
                <a:tc>
                  <a:txBody>
                    <a:bodyPr/>
                    <a:lstStyle/>
                    <a:p>
                      <a:pPr marL="0" algn="ctr" defTabSz="914400" rtl="0" eaLnBrk="1" fontAlgn="ctr" latinLnBrk="0" hangingPunct="1"/>
                      <a:r>
                        <a:rPr lang="sv-SE" sz="900" u="none" strike="noStrike" kern="1200">
                          <a:solidFill>
                            <a:schemeClr val="dk1"/>
                          </a:solidFill>
                          <a:effectLst/>
                          <a:latin typeface="+mj-lt"/>
                          <a:ea typeface="+mn-ea"/>
                          <a:cs typeface="+mn-cs"/>
                        </a:rPr>
                        <a:t>15000</a:t>
                      </a:r>
                      <a:endParaRPr lang="en-US" sz="900" u="none" strike="noStrike" kern="1200">
                        <a:solidFill>
                          <a:schemeClr val="dk1"/>
                        </a:solidFill>
                        <a:effectLst/>
                        <a:latin typeface="+mj-lt"/>
                        <a:ea typeface="+mn-ea"/>
                        <a:cs typeface="+mn-cs"/>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99.00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46.68</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0.34</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50.02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900" u="none" strike="noStrike" kern="1200">
                          <a:solidFill>
                            <a:schemeClr val="dk1"/>
                          </a:solidFill>
                          <a:effectLst/>
                          <a:latin typeface="+mj-lt"/>
                          <a:ea typeface="+mn-ea"/>
                          <a:cs typeface="+mn-cs"/>
                        </a:rPr>
                        <a:t>0.67</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000" b="1" u="none" strike="noStrike" kern="1200">
                          <a:solidFill>
                            <a:srgbClr val="FF0000"/>
                          </a:solidFill>
                          <a:effectLst/>
                          <a:latin typeface="+mj-lt"/>
                          <a:ea typeface="+mn-ea"/>
                          <a:cs typeface="+mn-cs"/>
                        </a:rPr>
                        <a:t>0.13</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74928223"/>
                  </a:ext>
                </a:extLst>
              </a:tr>
            </a:tbl>
          </a:graphicData>
        </a:graphic>
      </p:graphicFrame>
      <p:sp>
        <p:nvSpPr>
          <p:cNvPr id="17" name="Rectangle 14"/>
          <p:cNvSpPr/>
          <p:nvPr/>
        </p:nvSpPr>
        <p:spPr>
          <a:xfrm>
            <a:off x="9025680" y="1956140"/>
            <a:ext cx="3106240" cy="276999"/>
          </a:xfrm>
          <a:prstGeom prst="rect">
            <a:avLst/>
          </a:prstGeom>
        </p:spPr>
        <p:txBody>
          <a:bodyPr wrap="square">
            <a:spAutoFit/>
          </a:bodyPr>
          <a:lstStyle/>
          <a:p>
            <a:r>
              <a:rPr lang="en-GB" sz="1200" u="sng" smtClean="0"/>
              <a:t>LCOEs </a:t>
            </a:r>
            <a:r>
              <a:rPr lang="en-GB" sz="1200" u="sng"/>
              <a:t>achieved per technology per settlement</a:t>
            </a:r>
          </a:p>
        </p:txBody>
      </p:sp>
      <p:sp>
        <p:nvSpPr>
          <p:cNvPr id="18" name="Rectangle 17"/>
          <p:cNvSpPr/>
          <p:nvPr/>
        </p:nvSpPr>
        <p:spPr>
          <a:xfrm>
            <a:off x="9805749" y="5480499"/>
            <a:ext cx="1684057" cy="285335"/>
          </a:xfrm>
          <a:prstGeom prst="rect">
            <a:avLst/>
          </a:prstGeom>
        </p:spPr>
        <p:txBody>
          <a:bodyPr wrap="square">
            <a:spAutoFit/>
          </a:bodyPr>
          <a:lstStyle/>
          <a:p>
            <a:pPr algn="ctr">
              <a:lnSpc>
                <a:spcPct val="110000"/>
              </a:lnSpc>
              <a:spcAft>
                <a:spcPts val="600"/>
              </a:spcAft>
            </a:pPr>
            <a:r>
              <a:rPr lang="en-GB" sz="1200"/>
              <a:t>99 → Not available</a:t>
            </a:r>
          </a:p>
        </p:txBody>
      </p:sp>
      <p:sp>
        <p:nvSpPr>
          <p:cNvPr id="20" name="Rounded Rectangle 19"/>
          <p:cNvSpPr/>
          <p:nvPr/>
        </p:nvSpPr>
        <p:spPr>
          <a:xfrm>
            <a:off x="10010145" y="5454048"/>
            <a:ext cx="1278219" cy="33823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06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18</a:t>
            </a:fld>
            <a:endParaRPr lang="en-GB"/>
          </a:p>
        </p:txBody>
      </p:sp>
      <p:sp>
        <p:nvSpPr>
          <p:cNvPr id="3" name="Rectangle 2"/>
          <p:cNvSpPr/>
          <p:nvPr/>
        </p:nvSpPr>
        <p:spPr>
          <a:xfrm>
            <a:off x="993177" y="1015216"/>
            <a:ext cx="7193391" cy="2062103"/>
          </a:xfrm>
          <a:prstGeom prst="rect">
            <a:avLst/>
          </a:prstGeom>
        </p:spPr>
        <p:txBody>
          <a:bodyPr wrap="square">
            <a:spAutoFit/>
          </a:bodyPr>
          <a:lstStyle/>
          <a:p>
            <a:pPr>
              <a:spcAft>
                <a:spcPts val="600"/>
              </a:spcAft>
            </a:pPr>
            <a:r>
              <a:rPr lang="en-US" sz="1400" b="1"/>
              <a:t>Here is an example of how the different technologies perform under certain assumptions</a:t>
            </a:r>
            <a:r>
              <a:rPr lang="en-US" sz="1400"/>
              <a:t>:</a:t>
            </a:r>
          </a:p>
          <a:p>
            <a:pPr>
              <a:spcAft>
                <a:spcPts val="600"/>
              </a:spcAft>
            </a:pPr>
            <a:r>
              <a:rPr lang="en-US" sz="1400"/>
              <a:t> </a:t>
            </a:r>
            <a:r>
              <a:rPr lang="en-US" sz="1400" b="1"/>
              <a:t>- Energy </a:t>
            </a:r>
            <a:r>
              <a:rPr lang="en-US" sz="1400" b="1" smtClean="0"/>
              <a:t>access </a:t>
            </a:r>
            <a:r>
              <a:rPr lang="en-US" sz="1400" b="1"/>
              <a:t>t</a:t>
            </a:r>
            <a:r>
              <a:rPr lang="en-US" sz="1400" b="1" smtClean="0"/>
              <a:t>arget</a:t>
            </a:r>
            <a:r>
              <a:rPr lang="en-US" sz="1400" b="1"/>
              <a:t>: </a:t>
            </a:r>
            <a:r>
              <a:rPr lang="en-US" sz="1400" smtClean="0"/>
              <a:t>1,000 </a:t>
            </a:r>
            <a:r>
              <a:rPr lang="en-US" sz="1400"/>
              <a:t>kWh/</a:t>
            </a:r>
            <a:r>
              <a:rPr lang="en-US" sz="1400" err="1"/>
              <a:t>hh</a:t>
            </a:r>
            <a:r>
              <a:rPr lang="en-US" sz="1400"/>
              <a:t>/year</a:t>
            </a:r>
          </a:p>
          <a:p>
            <a:pPr>
              <a:spcAft>
                <a:spcPts val="600"/>
              </a:spcAft>
            </a:pPr>
            <a:r>
              <a:rPr lang="en-US" sz="1400"/>
              <a:t> </a:t>
            </a:r>
            <a:r>
              <a:rPr lang="en-US" sz="1400" b="1"/>
              <a:t>- Distance from the </a:t>
            </a:r>
            <a:r>
              <a:rPr lang="en-US" sz="1400" b="1" smtClean="0"/>
              <a:t>national </a:t>
            </a:r>
            <a:r>
              <a:rPr lang="en-US" sz="1400" b="1"/>
              <a:t>e</a:t>
            </a:r>
            <a:r>
              <a:rPr lang="en-US" sz="1400" b="1" smtClean="0"/>
              <a:t>lectricity </a:t>
            </a:r>
            <a:r>
              <a:rPr lang="en-US" sz="1400" b="1"/>
              <a:t>grid: </a:t>
            </a:r>
            <a:r>
              <a:rPr lang="en-US" sz="1400"/>
              <a:t>20 km</a:t>
            </a:r>
          </a:p>
          <a:p>
            <a:pPr>
              <a:spcAft>
                <a:spcPts val="600"/>
              </a:spcAft>
            </a:pPr>
            <a:r>
              <a:rPr lang="en-US" sz="1400"/>
              <a:t> - </a:t>
            </a:r>
            <a:r>
              <a:rPr lang="en-US" sz="1400" b="1"/>
              <a:t>Global </a:t>
            </a:r>
            <a:r>
              <a:rPr lang="en-US" sz="1400" b="1" smtClean="0"/>
              <a:t>horizontal </a:t>
            </a:r>
            <a:r>
              <a:rPr lang="en-US" sz="1400" b="1"/>
              <a:t>i</a:t>
            </a:r>
            <a:r>
              <a:rPr lang="en-US" sz="1400" b="1" smtClean="0"/>
              <a:t>rradiation</a:t>
            </a:r>
            <a:r>
              <a:rPr lang="en-US" sz="1400" b="1"/>
              <a:t>: </a:t>
            </a:r>
            <a:r>
              <a:rPr lang="en-US" sz="1400" smtClean="0"/>
              <a:t>1,500 </a:t>
            </a:r>
            <a:r>
              <a:rPr lang="en-US" sz="1400"/>
              <a:t>kWh/m2/year</a:t>
            </a:r>
          </a:p>
          <a:p>
            <a:pPr>
              <a:spcAft>
                <a:spcPts val="600"/>
              </a:spcAft>
            </a:pPr>
            <a:r>
              <a:rPr lang="en-US" sz="1400"/>
              <a:t> - </a:t>
            </a:r>
            <a:r>
              <a:rPr lang="en-US" sz="1400" b="1"/>
              <a:t>Hydro </a:t>
            </a:r>
            <a:r>
              <a:rPr lang="en-US" sz="1400" b="1" smtClean="0"/>
              <a:t>availability</a:t>
            </a:r>
            <a:r>
              <a:rPr lang="en-US" sz="1400" b="1"/>
              <a:t>: </a:t>
            </a:r>
            <a:r>
              <a:rPr lang="en-US" sz="1400"/>
              <a:t>Positive</a:t>
            </a:r>
          </a:p>
          <a:p>
            <a:pPr>
              <a:spcAft>
                <a:spcPts val="600"/>
              </a:spcAft>
            </a:pPr>
            <a:r>
              <a:rPr lang="sv-SE" sz="1400"/>
              <a:t> - </a:t>
            </a:r>
            <a:r>
              <a:rPr lang="sv-SE" sz="1400" b="1" err="1"/>
              <a:t>Wind</a:t>
            </a:r>
            <a:r>
              <a:rPr lang="sv-SE" sz="1400" b="1"/>
              <a:t> </a:t>
            </a:r>
            <a:r>
              <a:rPr lang="sv-SE" sz="1400" b="1" err="1"/>
              <a:t>capacity</a:t>
            </a:r>
            <a:r>
              <a:rPr lang="sv-SE" sz="1400" b="1"/>
              <a:t> </a:t>
            </a:r>
            <a:r>
              <a:rPr lang="sv-SE" sz="1400" b="1" err="1"/>
              <a:t>factor</a:t>
            </a:r>
            <a:r>
              <a:rPr lang="sv-SE" sz="1400" b="1"/>
              <a:t>: </a:t>
            </a:r>
            <a:r>
              <a:rPr lang="sv-SE" sz="1400"/>
              <a:t>40%</a:t>
            </a:r>
            <a:endParaRPr lang="en-US" sz="1400"/>
          </a:p>
          <a:p>
            <a:pPr>
              <a:spcAft>
                <a:spcPts val="600"/>
              </a:spcAft>
            </a:pPr>
            <a:r>
              <a:rPr lang="en-US" sz="1400"/>
              <a:t> - </a:t>
            </a:r>
            <a:r>
              <a:rPr lang="en-US" sz="1400" b="1"/>
              <a:t>Diesel price:</a:t>
            </a:r>
            <a:r>
              <a:rPr lang="en-US" sz="1400"/>
              <a:t> 0.345 </a:t>
            </a:r>
            <a:r>
              <a:rPr lang="en-US" sz="1400"/>
              <a:t>$</a:t>
            </a:r>
            <a:r>
              <a:rPr lang="en-US" sz="1400" smtClean="0"/>
              <a:t>/liter</a:t>
            </a:r>
            <a:endParaRPr lang="en-US" sz="1400"/>
          </a:p>
        </p:txBody>
      </p:sp>
      <p:sp>
        <p:nvSpPr>
          <p:cNvPr id="39" name="Content Placeholder 2"/>
          <p:cNvSpPr txBox="1">
            <a:spLocks/>
          </p:cNvSpPr>
          <p:nvPr/>
        </p:nvSpPr>
        <p:spPr>
          <a:xfrm>
            <a:off x="6296022" y="6693264"/>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40" name="Content Placeholder 2"/>
          <p:cNvSpPr txBox="1">
            <a:spLocks/>
          </p:cNvSpPr>
          <p:nvPr/>
        </p:nvSpPr>
        <p:spPr>
          <a:xfrm>
            <a:off x="6296022" y="6693264"/>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42" name="Content Placeholder 2"/>
          <p:cNvSpPr txBox="1">
            <a:spLocks/>
          </p:cNvSpPr>
          <p:nvPr/>
        </p:nvSpPr>
        <p:spPr>
          <a:xfrm>
            <a:off x="5430407" y="6302680"/>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graphicFrame>
        <p:nvGraphicFramePr>
          <p:cNvPr id="43" name="Table 42"/>
          <p:cNvGraphicFramePr>
            <a:graphicFrameLocks noGrp="1"/>
          </p:cNvGraphicFramePr>
          <p:nvPr>
            <p:extLst/>
          </p:nvPr>
        </p:nvGraphicFramePr>
        <p:xfrm>
          <a:off x="3179597" y="3613543"/>
          <a:ext cx="746662" cy="1741031"/>
        </p:xfrm>
        <a:graphic>
          <a:graphicData uri="http://schemas.openxmlformats.org/drawingml/2006/table">
            <a:tbl>
              <a:tblPr>
                <a:tableStyleId>{5C22544A-7EE6-4342-B048-85BDC9FD1C3A}</a:tableStyleId>
              </a:tblPr>
              <a:tblGrid>
                <a:gridCol w="746662">
                  <a:extLst>
                    <a:ext uri="{9D8B030D-6E8A-4147-A177-3AD203B41FA5}">
                      <a16:colId xmlns="" xmlns:a16="http://schemas.microsoft.com/office/drawing/2014/main" val="451250811"/>
                    </a:ext>
                  </a:extLst>
                </a:gridCol>
              </a:tblGrid>
              <a:tr h="599371">
                <a:tc>
                  <a:txBody>
                    <a:bodyPr/>
                    <a:lstStyle/>
                    <a:p>
                      <a:pPr algn="ctr" fontAlgn="ctr"/>
                      <a:r>
                        <a:rPr lang="en-US" sz="1100" b="1" u="none" strike="noStrike">
                          <a:effectLst/>
                          <a:latin typeface="+mj-lt"/>
                        </a:rPr>
                        <a:t>Population</a:t>
                      </a:r>
                      <a:endParaRPr lang="en-US" sz="1100" b="1"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343614271"/>
                  </a:ext>
                </a:extLst>
              </a:tr>
              <a:tr h="285415">
                <a:tc>
                  <a:txBody>
                    <a:bodyPr/>
                    <a:lstStyle/>
                    <a:p>
                      <a:pPr algn="ctr" fontAlgn="ctr"/>
                      <a:r>
                        <a:rPr lang="en-US" sz="1100" u="none" strike="noStrike">
                          <a:effectLst/>
                          <a:latin typeface="+mj-lt"/>
                        </a:rPr>
                        <a:t>1,000</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3833704560"/>
                  </a:ext>
                </a:extLst>
              </a:tr>
              <a:tr h="285415">
                <a:tc>
                  <a:txBody>
                    <a:bodyPr/>
                    <a:lstStyle/>
                    <a:p>
                      <a:pPr algn="ctr" fontAlgn="ctr"/>
                      <a:r>
                        <a:rPr lang="en-US" sz="1100" u="none" strike="noStrike">
                          <a:effectLst/>
                          <a:latin typeface="+mj-lt"/>
                        </a:rPr>
                        <a:t>2,000</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732555057"/>
                  </a:ext>
                </a:extLst>
              </a:tr>
              <a:tr h="285415">
                <a:tc>
                  <a:txBody>
                    <a:bodyPr/>
                    <a:lstStyle/>
                    <a:p>
                      <a:pPr algn="ctr" fontAlgn="ctr"/>
                      <a:r>
                        <a:rPr lang="en-US" sz="1100" u="none" strike="noStrike">
                          <a:effectLst/>
                          <a:latin typeface="+mj-lt"/>
                        </a:rPr>
                        <a:t>10,000</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602542191"/>
                  </a:ext>
                </a:extLst>
              </a:tr>
              <a:tr h="285415">
                <a:tc>
                  <a:txBody>
                    <a:bodyPr/>
                    <a:lstStyle/>
                    <a:p>
                      <a:pPr algn="ctr" fontAlgn="ctr"/>
                      <a:r>
                        <a:rPr lang="en-US" sz="1100" u="none" strike="noStrike">
                          <a:effectLst/>
                          <a:latin typeface="+mj-lt"/>
                        </a:rPr>
                        <a:t>50,000</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163072562"/>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703651422"/>
              </p:ext>
            </p:extLst>
          </p:nvPr>
        </p:nvGraphicFramePr>
        <p:xfrm>
          <a:off x="3914122" y="3614083"/>
          <a:ext cx="1840367" cy="1741031"/>
        </p:xfrm>
        <a:graphic>
          <a:graphicData uri="http://schemas.openxmlformats.org/drawingml/2006/table">
            <a:tbl>
              <a:tblPr>
                <a:tableStyleId>{5C22544A-7EE6-4342-B048-85BDC9FD1C3A}</a:tableStyleId>
              </a:tblPr>
              <a:tblGrid>
                <a:gridCol w="914925">
                  <a:extLst>
                    <a:ext uri="{9D8B030D-6E8A-4147-A177-3AD203B41FA5}">
                      <a16:colId xmlns="" xmlns:a16="http://schemas.microsoft.com/office/drawing/2014/main" val="1954128025"/>
                    </a:ext>
                  </a:extLst>
                </a:gridCol>
                <a:gridCol w="925442">
                  <a:extLst>
                    <a:ext uri="{9D8B030D-6E8A-4147-A177-3AD203B41FA5}">
                      <a16:colId xmlns="" xmlns:a16="http://schemas.microsoft.com/office/drawing/2014/main" val="1724110365"/>
                    </a:ext>
                  </a:extLst>
                </a:gridCol>
              </a:tblGrid>
              <a:tr h="599371">
                <a:tc>
                  <a:txBody>
                    <a:bodyPr/>
                    <a:lstStyle/>
                    <a:p>
                      <a:pPr algn="ctr" fontAlgn="ctr"/>
                      <a:r>
                        <a:rPr lang="en-US" sz="1100" b="1" u="none" strike="noStrike">
                          <a:effectLst/>
                          <a:latin typeface="+mj-lt"/>
                        </a:rPr>
                        <a:t>Grid</a:t>
                      </a:r>
                      <a:endParaRPr lang="en-US" sz="1100" b="1" i="0" u="none" strike="noStrike">
                        <a:solidFill>
                          <a:srgbClr val="000000"/>
                        </a:solidFill>
                        <a:effectLst/>
                        <a:latin typeface="+mj-lt"/>
                      </a:endParaRPr>
                    </a:p>
                  </a:txBody>
                  <a:tcPr marL="9525" marR="9525" marT="9525" marB="0" anchor="ctr"/>
                </a:tc>
                <a:tc>
                  <a:txBody>
                    <a:bodyPr/>
                    <a:lstStyle/>
                    <a:p>
                      <a:pPr algn="ctr" fontAlgn="ctr"/>
                      <a:r>
                        <a:rPr lang="en-US" sz="1100" b="1" u="none" strike="noStrike" smtClean="0">
                          <a:effectLst/>
                          <a:latin typeface="+mj-lt"/>
                        </a:rPr>
                        <a:t>Mini-grid </a:t>
                      </a:r>
                      <a:endParaRPr lang="en-US" sz="1100" b="1" u="none" strike="noStrike">
                        <a:effectLst/>
                        <a:latin typeface="+mj-lt"/>
                      </a:endParaRPr>
                    </a:p>
                    <a:p>
                      <a:pPr algn="ctr" fontAlgn="ctr"/>
                      <a:r>
                        <a:rPr lang="sv-SE" sz="1100" b="1" i="0" u="none" strike="noStrike" err="1">
                          <a:solidFill>
                            <a:srgbClr val="000000"/>
                          </a:solidFill>
                          <a:effectLst/>
                          <a:latin typeface="+mj-lt"/>
                        </a:rPr>
                        <a:t>w</a:t>
                      </a:r>
                      <a:r>
                        <a:rPr lang="sv-SE" sz="1100" b="1" i="0" u="none" strike="noStrike" err="1" smtClean="0">
                          <a:solidFill>
                            <a:srgbClr val="000000"/>
                          </a:solidFill>
                          <a:effectLst/>
                          <a:latin typeface="+mj-lt"/>
                        </a:rPr>
                        <a:t>ind</a:t>
                      </a:r>
                      <a:endParaRPr lang="en-US" sz="1100" b="1"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434787238"/>
                  </a:ext>
                </a:extLst>
              </a:tr>
              <a:tr h="285415">
                <a:tc>
                  <a:txBody>
                    <a:bodyPr/>
                    <a:lstStyle/>
                    <a:p>
                      <a:pPr algn="ctr" fontAlgn="ctr"/>
                      <a:r>
                        <a:rPr lang="en-US" sz="1100" u="none" strike="noStrike" kern="1200">
                          <a:solidFill>
                            <a:schemeClr val="dk1"/>
                          </a:solidFill>
                          <a:effectLst/>
                          <a:latin typeface="+mj-lt"/>
                          <a:ea typeface="+mn-ea"/>
                          <a:cs typeface="+mn-cs"/>
                        </a:rPr>
                        <a:t>0.55</a:t>
                      </a:r>
                    </a:p>
                  </a:txBody>
                  <a:tcPr marL="38100" marR="38100" marT="38100" marB="38100" anchor="ctr"/>
                </a:tc>
                <a:tc>
                  <a:txBody>
                    <a:bodyPr/>
                    <a:lstStyle/>
                    <a:p>
                      <a:pPr algn="ctr" fontAlgn="ctr"/>
                      <a:r>
                        <a:rPr lang="sv-SE" sz="1100" u="none" strike="noStrike" kern="1200">
                          <a:solidFill>
                            <a:schemeClr val="dk1"/>
                          </a:solidFill>
                          <a:effectLst/>
                          <a:latin typeface="+mj-lt"/>
                          <a:ea typeface="+mn-ea"/>
                          <a:cs typeface="+mn-cs"/>
                        </a:rPr>
                        <a:t>0.26</a:t>
                      </a:r>
                      <a:endParaRPr lang="en-US" sz="1100" u="none" strike="noStrike" kern="1200">
                        <a:solidFill>
                          <a:schemeClr val="dk1"/>
                        </a:solidFill>
                        <a:effectLst/>
                        <a:latin typeface="+mj-lt"/>
                        <a:ea typeface="+mn-ea"/>
                        <a:cs typeface="+mn-cs"/>
                      </a:endParaRPr>
                    </a:p>
                  </a:txBody>
                  <a:tcPr marL="38100" marR="38100" marT="38100" marB="38100" anchor="ctr"/>
                </a:tc>
                <a:extLst>
                  <a:ext uri="{0D108BD9-81ED-4DB2-BD59-A6C34878D82A}">
                    <a16:rowId xmlns="" xmlns:a16="http://schemas.microsoft.com/office/drawing/2014/main" val="3792391398"/>
                  </a:ext>
                </a:extLst>
              </a:tr>
              <a:tr h="285415">
                <a:tc>
                  <a:txBody>
                    <a:bodyPr/>
                    <a:lstStyle/>
                    <a:p>
                      <a:pPr algn="ctr" fontAlgn="ctr"/>
                      <a:r>
                        <a:rPr lang="en-US" sz="1100" u="none" strike="noStrike">
                          <a:effectLst/>
                          <a:latin typeface="+mj-lt"/>
                        </a:rPr>
                        <a:t>0.41</a:t>
                      </a:r>
                      <a:endParaRPr lang="en-US" sz="1100" b="0" i="0" u="none" strike="noStrike">
                        <a:solidFill>
                          <a:srgbClr val="000000"/>
                        </a:solidFill>
                        <a:effectLst/>
                        <a:latin typeface="+mj-lt"/>
                      </a:endParaRPr>
                    </a:p>
                  </a:txBody>
                  <a:tcPr marL="9525" marR="9525" marT="9525" marB="0" anchor="ctr"/>
                </a:tc>
                <a:tc>
                  <a:txBody>
                    <a:bodyPr/>
                    <a:lstStyle/>
                    <a:p>
                      <a:pPr algn="ctr" fontAlgn="ctr"/>
                      <a:r>
                        <a:rPr lang="en-US" sz="1100" u="none" strike="noStrike">
                          <a:effectLst/>
                          <a:latin typeface="+mj-lt"/>
                        </a:rPr>
                        <a:t>0.23</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427136181"/>
                  </a:ext>
                </a:extLst>
              </a:tr>
              <a:tr h="285415">
                <a:tc>
                  <a:txBody>
                    <a:bodyPr/>
                    <a:lstStyle/>
                    <a:p>
                      <a:pPr algn="ctr" fontAlgn="ctr"/>
                      <a:r>
                        <a:rPr lang="sv-SE" sz="1100" b="0" i="0" u="none" strike="noStrike">
                          <a:solidFill>
                            <a:schemeClr val="dk1"/>
                          </a:solidFill>
                          <a:effectLst/>
                          <a:latin typeface="+mj-lt"/>
                        </a:rPr>
                        <a:t>0.26</a:t>
                      </a:r>
                      <a:endParaRPr lang="en-US" sz="1100" b="0" i="0" u="none" strike="noStrike">
                        <a:solidFill>
                          <a:srgbClr val="000000"/>
                        </a:solidFill>
                        <a:effectLst/>
                        <a:latin typeface="+mj-lt"/>
                      </a:endParaRPr>
                    </a:p>
                  </a:txBody>
                  <a:tcPr marL="9525" marR="9525" marT="9525" marB="0" anchor="ctr"/>
                </a:tc>
                <a:tc>
                  <a:txBody>
                    <a:bodyPr/>
                    <a:lstStyle/>
                    <a:p>
                      <a:pPr algn="ctr" fontAlgn="ctr"/>
                      <a:r>
                        <a:rPr lang="en-US" sz="1100" u="none" strike="noStrike">
                          <a:effectLst/>
                          <a:latin typeface="+mj-lt"/>
                        </a:rPr>
                        <a:t>0.18</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3317453883"/>
                  </a:ext>
                </a:extLst>
              </a:tr>
              <a:tr h="285415">
                <a:tc>
                  <a:txBody>
                    <a:bodyPr/>
                    <a:lstStyle/>
                    <a:p>
                      <a:pPr algn="ctr" fontAlgn="ctr"/>
                      <a:r>
                        <a:rPr lang="sv-SE" sz="1100" b="0" i="0" u="none" strike="noStrike">
                          <a:solidFill>
                            <a:srgbClr val="000000"/>
                          </a:solidFill>
                          <a:effectLst/>
                          <a:latin typeface="+mj-lt"/>
                        </a:rPr>
                        <a:t>0.21</a:t>
                      </a:r>
                      <a:endParaRPr lang="en-US" sz="1100" b="0" i="0" u="none" strike="noStrike">
                        <a:solidFill>
                          <a:srgbClr val="000000"/>
                        </a:solidFill>
                        <a:effectLst/>
                        <a:latin typeface="+mj-lt"/>
                      </a:endParaRPr>
                    </a:p>
                  </a:txBody>
                  <a:tcPr marL="9525" marR="9525" marT="9525" marB="0" anchor="ctr"/>
                </a:tc>
                <a:tc>
                  <a:txBody>
                    <a:bodyPr/>
                    <a:lstStyle/>
                    <a:p>
                      <a:pPr algn="ctr" fontAlgn="ctr"/>
                      <a:r>
                        <a:rPr lang="en-US" sz="1100" u="none" strike="noStrike">
                          <a:effectLst/>
                          <a:latin typeface="+mj-lt"/>
                        </a:rPr>
                        <a:t>0.16</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580793969"/>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1627726607"/>
              </p:ext>
            </p:extLst>
          </p:nvPr>
        </p:nvGraphicFramePr>
        <p:xfrm>
          <a:off x="5754489" y="3614082"/>
          <a:ext cx="1065660" cy="1741031"/>
        </p:xfrm>
        <a:graphic>
          <a:graphicData uri="http://schemas.openxmlformats.org/drawingml/2006/table">
            <a:tbl>
              <a:tblPr>
                <a:tableStyleId>{5C22544A-7EE6-4342-B048-85BDC9FD1C3A}</a:tableStyleId>
              </a:tblPr>
              <a:tblGrid>
                <a:gridCol w="1065660">
                  <a:extLst>
                    <a:ext uri="{9D8B030D-6E8A-4147-A177-3AD203B41FA5}">
                      <a16:colId xmlns="" xmlns:a16="http://schemas.microsoft.com/office/drawing/2014/main" val="2025972419"/>
                    </a:ext>
                  </a:extLst>
                </a:gridCol>
              </a:tblGrid>
              <a:tr h="599371">
                <a:tc>
                  <a:txBody>
                    <a:bodyPr/>
                    <a:lstStyle/>
                    <a:p>
                      <a:pPr algn="ctr" fontAlgn="ctr"/>
                      <a:r>
                        <a:rPr lang="en-US" sz="1100" b="1" u="none" strike="noStrike" smtClean="0">
                          <a:effectLst/>
                          <a:latin typeface="+mj-lt"/>
                        </a:rPr>
                        <a:t>Mini</a:t>
                      </a:r>
                      <a:r>
                        <a:rPr lang="en-US" sz="1100" b="1" u="none" strike="noStrike" baseline="0" smtClean="0">
                          <a:effectLst/>
                          <a:latin typeface="+mj-lt"/>
                        </a:rPr>
                        <a:t>-grid</a:t>
                      </a:r>
                      <a:endParaRPr lang="en-US" sz="1100" b="1" u="none" strike="noStrike" baseline="0">
                        <a:effectLst/>
                        <a:latin typeface="+mj-lt"/>
                      </a:endParaRPr>
                    </a:p>
                    <a:p>
                      <a:pPr algn="ctr" fontAlgn="ctr"/>
                      <a:r>
                        <a:rPr lang="sv-SE" sz="1100" b="1" i="0" u="none" strike="noStrike" baseline="0">
                          <a:solidFill>
                            <a:srgbClr val="000000"/>
                          </a:solidFill>
                          <a:effectLst/>
                          <a:latin typeface="+mj-lt"/>
                        </a:rPr>
                        <a:t>h</a:t>
                      </a:r>
                      <a:r>
                        <a:rPr lang="sv-SE" sz="1100" b="1" i="0" u="none" strike="noStrike" baseline="0" smtClean="0">
                          <a:solidFill>
                            <a:srgbClr val="000000"/>
                          </a:solidFill>
                          <a:effectLst/>
                          <a:latin typeface="+mj-lt"/>
                        </a:rPr>
                        <a:t>ydro</a:t>
                      </a:r>
                      <a:endParaRPr lang="en-US" sz="1100" b="1"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1988692057"/>
                  </a:ext>
                </a:extLst>
              </a:tr>
              <a:tr h="285415">
                <a:tc>
                  <a:txBody>
                    <a:bodyPr/>
                    <a:lstStyle/>
                    <a:p>
                      <a:pPr algn="ctr" fontAlgn="ctr"/>
                      <a:r>
                        <a:rPr lang="sv-SE" sz="1100" b="0" i="0" u="none" strike="noStrike">
                          <a:solidFill>
                            <a:srgbClr val="000000"/>
                          </a:solidFill>
                          <a:effectLst/>
                          <a:latin typeface="+mj-lt"/>
                        </a:rPr>
                        <a:t>0.30</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1915239499"/>
                  </a:ext>
                </a:extLst>
              </a:tr>
              <a:tr h="285415">
                <a:tc>
                  <a:txBody>
                    <a:bodyPr/>
                    <a:lstStyle/>
                    <a:p>
                      <a:pPr algn="ctr" fontAlgn="ctr"/>
                      <a:r>
                        <a:rPr lang="en-US" sz="1100" u="none" strike="noStrike">
                          <a:effectLst/>
                          <a:latin typeface="+mj-lt"/>
                        </a:rPr>
                        <a:t>0.26</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3019657255"/>
                  </a:ext>
                </a:extLst>
              </a:tr>
              <a:tr h="285415">
                <a:tc>
                  <a:txBody>
                    <a:bodyPr/>
                    <a:lstStyle/>
                    <a:p>
                      <a:pPr algn="ctr" fontAlgn="ctr"/>
                      <a:r>
                        <a:rPr lang="sv-SE" sz="1100" b="0" i="0" u="none" strike="noStrike">
                          <a:solidFill>
                            <a:schemeClr val="dk1"/>
                          </a:solidFill>
                          <a:effectLst/>
                          <a:latin typeface="+mj-lt"/>
                        </a:rPr>
                        <a:t>0.18</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3896834895"/>
                  </a:ext>
                </a:extLst>
              </a:tr>
              <a:tr h="285415">
                <a:tc>
                  <a:txBody>
                    <a:bodyPr/>
                    <a:lstStyle/>
                    <a:p>
                      <a:pPr algn="ctr" fontAlgn="ctr"/>
                      <a:r>
                        <a:rPr lang="en-US" sz="1100" u="none" strike="noStrike">
                          <a:effectLst/>
                          <a:latin typeface="+mj-lt"/>
                        </a:rPr>
                        <a:t>0.16</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830185239"/>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207806451"/>
              </p:ext>
            </p:extLst>
          </p:nvPr>
        </p:nvGraphicFramePr>
        <p:xfrm>
          <a:off x="6820149" y="3614082"/>
          <a:ext cx="1051638" cy="1741031"/>
        </p:xfrm>
        <a:graphic>
          <a:graphicData uri="http://schemas.openxmlformats.org/drawingml/2006/table">
            <a:tbl>
              <a:tblPr>
                <a:tableStyleId>{5C22544A-7EE6-4342-B048-85BDC9FD1C3A}</a:tableStyleId>
              </a:tblPr>
              <a:tblGrid>
                <a:gridCol w="1051638">
                  <a:extLst>
                    <a:ext uri="{9D8B030D-6E8A-4147-A177-3AD203B41FA5}">
                      <a16:colId xmlns="" xmlns:a16="http://schemas.microsoft.com/office/drawing/2014/main" val="2120220673"/>
                    </a:ext>
                  </a:extLst>
                </a:gridCol>
              </a:tblGrid>
              <a:tr h="599371">
                <a:tc>
                  <a:txBody>
                    <a:bodyPr/>
                    <a:lstStyle/>
                    <a:p>
                      <a:pPr algn="ctr" fontAlgn="ctr"/>
                      <a:r>
                        <a:rPr lang="en-US" sz="1100" b="1" u="none" strike="noStrike" smtClean="0">
                          <a:effectLst/>
                          <a:latin typeface="+mj-lt"/>
                        </a:rPr>
                        <a:t>Mini-grid</a:t>
                      </a:r>
                      <a:endParaRPr lang="en-US" sz="1100" b="1" u="none" strike="noStrike">
                        <a:effectLst/>
                        <a:latin typeface="+mj-lt"/>
                      </a:endParaRPr>
                    </a:p>
                    <a:p>
                      <a:pPr algn="ctr" fontAlgn="ctr"/>
                      <a:r>
                        <a:rPr lang="sv-SE" sz="1100" b="1" i="0" u="none" strike="noStrike">
                          <a:solidFill>
                            <a:srgbClr val="000000"/>
                          </a:solidFill>
                          <a:effectLst/>
                          <a:latin typeface="+mj-lt"/>
                        </a:rPr>
                        <a:t>PV</a:t>
                      </a:r>
                      <a:endParaRPr lang="en-US" sz="1100" b="1"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60207511"/>
                  </a:ext>
                </a:extLst>
              </a:tr>
              <a:tr h="285415">
                <a:tc>
                  <a:txBody>
                    <a:bodyPr/>
                    <a:lstStyle/>
                    <a:p>
                      <a:pPr algn="ctr" fontAlgn="ctr"/>
                      <a:r>
                        <a:rPr lang="en-US" sz="1100" u="none" strike="noStrike">
                          <a:effectLst/>
                          <a:latin typeface="+mj-lt"/>
                        </a:rPr>
                        <a:t>0.34</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118820305"/>
                  </a:ext>
                </a:extLst>
              </a:tr>
              <a:tr h="285415">
                <a:tc>
                  <a:txBody>
                    <a:bodyPr/>
                    <a:lstStyle/>
                    <a:p>
                      <a:pPr algn="ctr" fontAlgn="ctr"/>
                      <a:r>
                        <a:rPr lang="en-US" sz="1100" u="none" strike="noStrike">
                          <a:effectLst/>
                          <a:latin typeface="+mj-lt"/>
                        </a:rPr>
                        <a:t>0.31</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202987959"/>
                  </a:ext>
                </a:extLst>
              </a:tr>
              <a:tr h="285415">
                <a:tc>
                  <a:txBody>
                    <a:bodyPr/>
                    <a:lstStyle/>
                    <a:p>
                      <a:pPr algn="ctr" fontAlgn="ctr"/>
                      <a:r>
                        <a:rPr lang="en-US" sz="1100" u="none" strike="noStrike">
                          <a:effectLst/>
                          <a:latin typeface="+mj-lt"/>
                        </a:rPr>
                        <a:t>0.26</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284070549"/>
                  </a:ext>
                </a:extLst>
              </a:tr>
              <a:tr h="285415">
                <a:tc>
                  <a:txBody>
                    <a:bodyPr/>
                    <a:lstStyle/>
                    <a:p>
                      <a:pPr algn="ctr" fontAlgn="ctr"/>
                      <a:r>
                        <a:rPr lang="en-US" sz="1100" u="none" strike="noStrike">
                          <a:effectLst/>
                          <a:latin typeface="+mj-lt"/>
                        </a:rPr>
                        <a:t>0.24</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3377959545"/>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381390353"/>
              </p:ext>
            </p:extLst>
          </p:nvPr>
        </p:nvGraphicFramePr>
        <p:xfrm>
          <a:off x="7870311" y="3614082"/>
          <a:ext cx="896115" cy="1741031"/>
        </p:xfrm>
        <a:graphic>
          <a:graphicData uri="http://schemas.openxmlformats.org/drawingml/2006/table">
            <a:tbl>
              <a:tblPr>
                <a:tableStyleId>{5C22544A-7EE6-4342-B048-85BDC9FD1C3A}</a:tableStyleId>
              </a:tblPr>
              <a:tblGrid>
                <a:gridCol w="896115">
                  <a:extLst>
                    <a:ext uri="{9D8B030D-6E8A-4147-A177-3AD203B41FA5}">
                      <a16:colId xmlns="" xmlns:a16="http://schemas.microsoft.com/office/drawing/2014/main" val="2545407756"/>
                    </a:ext>
                  </a:extLst>
                </a:gridCol>
              </a:tblGrid>
              <a:tr h="599371">
                <a:tc>
                  <a:txBody>
                    <a:bodyPr/>
                    <a:lstStyle/>
                    <a:p>
                      <a:pPr algn="ctr" fontAlgn="ctr"/>
                      <a:r>
                        <a:rPr lang="en-US" sz="1100" b="1" u="none" strike="noStrike" smtClean="0">
                          <a:effectLst/>
                          <a:latin typeface="+mj-lt"/>
                        </a:rPr>
                        <a:t>Mini-grid </a:t>
                      </a:r>
                      <a:endParaRPr lang="en-US" sz="1100" b="1" u="none" strike="noStrike">
                        <a:effectLst/>
                        <a:latin typeface="+mj-lt"/>
                      </a:endParaRPr>
                    </a:p>
                    <a:p>
                      <a:pPr algn="ctr" fontAlgn="ctr"/>
                      <a:r>
                        <a:rPr lang="sv-SE" sz="1100" b="1" i="0" u="none" strike="noStrike">
                          <a:solidFill>
                            <a:srgbClr val="000000"/>
                          </a:solidFill>
                          <a:effectLst/>
                          <a:latin typeface="+mj-lt"/>
                        </a:rPr>
                        <a:t>d</a:t>
                      </a:r>
                      <a:r>
                        <a:rPr lang="sv-SE" sz="1100" b="1" i="0" u="none" strike="noStrike" smtClean="0">
                          <a:solidFill>
                            <a:srgbClr val="000000"/>
                          </a:solidFill>
                          <a:effectLst/>
                          <a:latin typeface="+mj-lt"/>
                        </a:rPr>
                        <a:t>iesel</a:t>
                      </a:r>
                      <a:endParaRPr lang="en-US" sz="1100" b="1"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769995177"/>
                  </a:ext>
                </a:extLst>
              </a:tr>
              <a:tr h="285415">
                <a:tc>
                  <a:txBody>
                    <a:bodyPr/>
                    <a:lstStyle/>
                    <a:p>
                      <a:pPr algn="ctr" fontAlgn="ctr"/>
                      <a:r>
                        <a:rPr lang="en-US" sz="1100" u="none" strike="noStrike">
                          <a:effectLst/>
                          <a:latin typeface="+mj-lt"/>
                        </a:rPr>
                        <a:t>0.81</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508224072"/>
                  </a:ext>
                </a:extLst>
              </a:tr>
              <a:tr h="285415">
                <a:tc>
                  <a:txBody>
                    <a:bodyPr/>
                    <a:lstStyle/>
                    <a:p>
                      <a:pPr algn="ctr" fontAlgn="ctr"/>
                      <a:r>
                        <a:rPr lang="sv-SE" sz="1100" b="0" i="0" u="none" strike="noStrike">
                          <a:solidFill>
                            <a:schemeClr val="dk1"/>
                          </a:solidFill>
                          <a:effectLst/>
                          <a:latin typeface="+mj-lt"/>
                        </a:rPr>
                        <a:t>0.72</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776465365"/>
                  </a:ext>
                </a:extLst>
              </a:tr>
              <a:tr h="285415">
                <a:tc>
                  <a:txBody>
                    <a:bodyPr/>
                    <a:lstStyle/>
                    <a:p>
                      <a:pPr algn="ctr" fontAlgn="ctr"/>
                      <a:r>
                        <a:rPr lang="sv-SE" sz="1100" b="0" i="0" u="none" strike="noStrike">
                          <a:solidFill>
                            <a:schemeClr val="dk1"/>
                          </a:solidFill>
                          <a:effectLst/>
                          <a:latin typeface="+mj-lt"/>
                        </a:rPr>
                        <a:t>0.68</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239755666"/>
                  </a:ext>
                </a:extLst>
              </a:tr>
              <a:tr h="285415">
                <a:tc>
                  <a:txBody>
                    <a:bodyPr/>
                    <a:lstStyle/>
                    <a:p>
                      <a:pPr algn="ctr" fontAlgn="ctr"/>
                      <a:r>
                        <a:rPr lang="sv-SE" sz="1100" b="0" i="0" u="none" strike="noStrike">
                          <a:solidFill>
                            <a:schemeClr val="dk1"/>
                          </a:solidFill>
                          <a:effectLst/>
                          <a:latin typeface="+mj-lt"/>
                        </a:rPr>
                        <a:t>0.65</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3023641250"/>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056076739"/>
              </p:ext>
            </p:extLst>
          </p:nvPr>
        </p:nvGraphicFramePr>
        <p:xfrm>
          <a:off x="8764950" y="3614082"/>
          <a:ext cx="2034449" cy="1741031"/>
        </p:xfrm>
        <a:graphic>
          <a:graphicData uri="http://schemas.openxmlformats.org/drawingml/2006/table">
            <a:tbl>
              <a:tblPr>
                <a:tableStyleId>{5C22544A-7EE6-4342-B048-85BDC9FD1C3A}</a:tableStyleId>
              </a:tblPr>
              <a:tblGrid>
                <a:gridCol w="1123030">
                  <a:extLst>
                    <a:ext uri="{9D8B030D-6E8A-4147-A177-3AD203B41FA5}">
                      <a16:colId xmlns="" xmlns:a16="http://schemas.microsoft.com/office/drawing/2014/main" val="2469194109"/>
                    </a:ext>
                  </a:extLst>
                </a:gridCol>
                <a:gridCol w="911419">
                  <a:extLst>
                    <a:ext uri="{9D8B030D-6E8A-4147-A177-3AD203B41FA5}">
                      <a16:colId xmlns="" xmlns:a16="http://schemas.microsoft.com/office/drawing/2014/main" val="1474246138"/>
                    </a:ext>
                  </a:extLst>
                </a:gridCol>
              </a:tblGrid>
              <a:tr h="599371">
                <a:tc>
                  <a:txBody>
                    <a:bodyPr/>
                    <a:lstStyle/>
                    <a:p>
                      <a:pPr algn="ctr" fontAlgn="ctr"/>
                      <a:r>
                        <a:rPr lang="en-US" sz="1100" b="1" u="none" strike="noStrike" smtClean="0">
                          <a:effectLst/>
                          <a:latin typeface="+mj-lt"/>
                        </a:rPr>
                        <a:t>Standalone</a:t>
                      </a:r>
                      <a:endParaRPr lang="en-US" sz="1100" b="1" u="none" strike="noStrike" baseline="0">
                        <a:effectLst/>
                        <a:latin typeface="+mj-lt"/>
                      </a:endParaRPr>
                    </a:p>
                    <a:p>
                      <a:pPr algn="ctr" fontAlgn="ctr"/>
                      <a:r>
                        <a:rPr lang="sv-SE" sz="1100" b="1" i="0" u="none" strike="noStrike" baseline="0">
                          <a:solidFill>
                            <a:srgbClr val="000000"/>
                          </a:solidFill>
                          <a:effectLst/>
                          <a:latin typeface="+mj-lt"/>
                        </a:rPr>
                        <a:t>PV</a:t>
                      </a:r>
                      <a:endParaRPr lang="en-US" sz="1100" b="1" i="0" u="none" strike="noStrike">
                        <a:solidFill>
                          <a:srgbClr val="000000"/>
                        </a:solidFill>
                        <a:effectLst/>
                        <a:latin typeface="+mj-lt"/>
                      </a:endParaRPr>
                    </a:p>
                  </a:txBody>
                  <a:tcPr marL="9525" marR="9525" marT="9525" marB="0" anchor="ctr"/>
                </a:tc>
                <a:tc>
                  <a:txBody>
                    <a:bodyPr/>
                    <a:lstStyle/>
                    <a:p>
                      <a:pPr algn="ctr" fontAlgn="ctr"/>
                      <a:r>
                        <a:rPr lang="en-US" sz="1100" b="1" u="none" strike="noStrike" smtClean="0">
                          <a:effectLst/>
                          <a:latin typeface="+mj-lt"/>
                        </a:rPr>
                        <a:t>Standalone</a:t>
                      </a:r>
                      <a:endParaRPr lang="en-US" sz="1100" b="1" u="none" strike="noStrike">
                        <a:effectLst/>
                        <a:latin typeface="+mj-lt"/>
                      </a:endParaRPr>
                    </a:p>
                    <a:p>
                      <a:pPr algn="ctr" fontAlgn="ctr"/>
                      <a:r>
                        <a:rPr lang="sv-SE" sz="1100" b="1" i="0" u="none" strike="noStrike">
                          <a:solidFill>
                            <a:srgbClr val="000000"/>
                          </a:solidFill>
                          <a:effectLst/>
                          <a:latin typeface="+mj-lt"/>
                        </a:rPr>
                        <a:t>d</a:t>
                      </a:r>
                      <a:r>
                        <a:rPr lang="sv-SE" sz="1100" b="1" i="0" u="none" strike="noStrike" smtClean="0">
                          <a:solidFill>
                            <a:srgbClr val="000000"/>
                          </a:solidFill>
                          <a:effectLst/>
                          <a:latin typeface="+mj-lt"/>
                        </a:rPr>
                        <a:t>iesel</a:t>
                      </a:r>
                      <a:endParaRPr lang="en-US" sz="1100" b="1"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1513328868"/>
                  </a:ext>
                </a:extLst>
              </a:tr>
              <a:tr h="285415">
                <a:tc>
                  <a:txBody>
                    <a:bodyPr/>
                    <a:lstStyle/>
                    <a:p>
                      <a:pPr algn="ctr" fontAlgn="ctr"/>
                      <a:r>
                        <a:rPr lang="en-US" sz="1100" u="none" strike="noStrike">
                          <a:effectLst/>
                          <a:latin typeface="+mj-lt"/>
                        </a:rPr>
                        <a:t>0.36</a:t>
                      </a:r>
                      <a:endParaRPr lang="en-US" sz="1100" b="0" i="0" u="none" strike="noStrike">
                        <a:solidFill>
                          <a:srgbClr val="000000"/>
                        </a:solidFill>
                        <a:effectLst/>
                        <a:latin typeface="+mj-lt"/>
                      </a:endParaRPr>
                    </a:p>
                  </a:txBody>
                  <a:tcPr marL="9525" marR="9525" marT="9525" marB="0" anchor="ctr"/>
                </a:tc>
                <a:tc>
                  <a:txBody>
                    <a:bodyPr/>
                    <a:lstStyle/>
                    <a:p>
                      <a:pPr algn="ctr" fontAlgn="ctr"/>
                      <a:r>
                        <a:rPr lang="en-US" sz="1100" u="none" strike="noStrike">
                          <a:effectLst/>
                          <a:latin typeface="+mj-lt"/>
                        </a:rPr>
                        <a:t>0.18</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1424002851"/>
                  </a:ext>
                </a:extLst>
              </a:tr>
              <a:tr h="285415">
                <a:tc>
                  <a:txBody>
                    <a:bodyPr/>
                    <a:lstStyle/>
                    <a:p>
                      <a:pPr algn="ctr" fontAlgn="ctr"/>
                      <a:r>
                        <a:rPr lang="en-US" sz="1100" u="none" strike="noStrike">
                          <a:effectLst/>
                          <a:latin typeface="+mj-lt"/>
                        </a:rPr>
                        <a:t>0.36</a:t>
                      </a:r>
                      <a:endParaRPr lang="en-US" sz="1100" b="0" i="0" u="none" strike="noStrike">
                        <a:solidFill>
                          <a:srgbClr val="000000"/>
                        </a:solidFill>
                        <a:effectLst/>
                        <a:latin typeface="+mj-lt"/>
                      </a:endParaRPr>
                    </a:p>
                  </a:txBody>
                  <a:tcPr marL="9525" marR="9525" marT="9525" marB="0" anchor="ctr"/>
                </a:tc>
                <a:tc>
                  <a:txBody>
                    <a:bodyPr/>
                    <a:lstStyle/>
                    <a:p>
                      <a:pPr algn="ctr" fontAlgn="ctr"/>
                      <a:r>
                        <a:rPr lang="en-US" sz="1100" u="none" strike="noStrike">
                          <a:effectLst/>
                          <a:latin typeface="+mj-lt"/>
                        </a:rPr>
                        <a:t>0.18</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3060476512"/>
                  </a:ext>
                </a:extLst>
              </a:tr>
              <a:tr h="285415">
                <a:tc>
                  <a:txBody>
                    <a:bodyPr/>
                    <a:lstStyle/>
                    <a:p>
                      <a:pPr algn="ctr" fontAlgn="ctr"/>
                      <a:r>
                        <a:rPr lang="en-US" sz="1100" u="none" strike="noStrike">
                          <a:effectLst/>
                          <a:latin typeface="+mj-lt"/>
                        </a:rPr>
                        <a:t>0.36</a:t>
                      </a:r>
                      <a:endParaRPr lang="en-US" sz="1100" b="0" i="0" u="none" strike="noStrike">
                        <a:solidFill>
                          <a:srgbClr val="000000"/>
                        </a:solidFill>
                        <a:effectLst/>
                        <a:latin typeface="+mj-lt"/>
                      </a:endParaRPr>
                    </a:p>
                  </a:txBody>
                  <a:tcPr marL="9525" marR="9525" marT="9525" marB="0" anchor="ctr"/>
                </a:tc>
                <a:tc>
                  <a:txBody>
                    <a:bodyPr/>
                    <a:lstStyle/>
                    <a:p>
                      <a:pPr algn="ctr" fontAlgn="ctr"/>
                      <a:r>
                        <a:rPr lang="en-US" sz="1100" u="none" strike="noStrike">
                          <a:effectLst/>
                          <a:latin typeface="+mj-lt"/>
                        </a:rPr>
                        <a:t>0.18</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711548341"/>
                  </a:ext>
                </a:extLst>
              </a:tr>
              <a:tr h="285415">
                <a:tc>
                  <a:txBody>
                    <a:bodyPr/>
                    <a:lstStyle/>
                    <a:p>
                      <a:pPr algn="ctr" fontAlgn="ctr"/>
                      <a:r>
                        <a:rPr lang="en-US" sz="1100" u="none" strike="noStrike">
                          <a:effectLst/>
                          <a:latin typeface="+mj-lt"/>
                        </a:rPr>
                        <a:t>0.36</a:t>
                      </a:r>
                      <a:endParaRPr lang="en-US" sz="1100" b="0" i="0" u="none" strike="noStrike">
                        <a:solidFill>
                          <a:srgbClr val="000000"/>
                        </a:solidFill>
                        <a:effectLst/>
                        <a:latin typeface="+mj-lt"/>
                      </a:endParaRPr>
                    </a:p>
                  </a:txBody>
                  <a:tcPr marL="9525" marR="9525" marT="9525" marB="0" anchor="ctr"/>
                </a:tc>
                <a:tc>
                  <a:txBody>
                    <a:bodyPr/>
                    <a:lstStyle/>
                    <a:p>
                      <a:pPr algn="ctr" fontAlgn="ctr"/>
                      <a:r>
                        <a:rPr lang="en-US" sz="1100" u="none" strike="noStrike">
                          <a:effectLst/>
                          <a:latin typeface="+mj-lt"/>
                        </a:rPr>
                        <a:t>0.18</a:t>
                      </a:r>
                      <a:endParaRPr lang="en-US" sz="1100" b="0" i="0" u="none" strike="noStrike">
                        <a:solidFill>
                          <a:srgbClr val="000000"/>
                        </a:solidFill>
                        <a:effectLst/>
                        <a:latin typeface="+mj-lt"/>
                      </a:endParaRPr>
                    </a:p>
                  </a:txBody>
                  <a:tcPr marL="9525" marR="9525" marT="9525" marB="0" anchor="ctr"/>
                </a:tc>
                <a:extLst>
                  <a:ext uri="{0D108BD9-81ED-4DB2-BD59-A6C34878D82A}">
                    <a16:rowId xmlns="" xmlns:a16="http://schemas.microsoft.com/office/drawing/2014/main" val="966667062"/>
                  </a:ext>
                </a:extLst>
              </a:tr>
            </a:tbl>
          </a:graphicData>
        </a:graphic>
      </p:graphicFrame>
      <p:sp>
        <p:nvSpPr>
          <p:cNvPr id="62" name="Rectangle 61"/>
          <p:cNvSpPr/>
          <p:nvPr/>
        </p:nvSpPr>
        <p:spPr>
          <a:xfrm>
            <a:off x="9600001" y="1991933"/>
            <a:ext cx="2276276" cy="954107"/>
          </a:xfrm>
          <a:prstGeom prst="rect">
            <a:avLst/>
          </a:prstGeom>
        </p:spPr>
        <p:txBody>
          <a:bodyPr wrap="square">
            <a:spAutoFit/>
          </a:bodyPr>
          <a:lstStyle/>
          <a:p>
            <a:pPr algn="ctr">
              <a:spcAft>
                <a:spcPts val="2400"/>
              </a:spcAft>
            </a:pPr>
            <a:r>
              <a:rPr lang="en-GB" sz="1400" smtClean="0"/>
              <a:t>Standalone </a:t>
            </a:r>
            <a:r>
              <a:rPr lang="en-GB" sz="1400" smtClean="0"/>
              <a:t>system LCOEs </a:t>
            </a:r>
            <a:r>
              <a:rPr lang="en-GB" sz="1400"/>
              <a:t>change </a:t>
            </a:r>
            <a:r>
              <a:rPr lang="en-GB" sz="1400" smtClean="0"/>
              <a:t>at </a:t>
            </a:r>
            <a:r>
              <a:rPr lang="en-GB" sz="1400"/>
              <a:t>later </a:t>
            </a:r>
            <a:r>
              <a:rPr lang="en-GB" sz="1400" smtClean="0"/>
              <a:t>stages </a:t>
            </a:r>
            <a:r>
              <a:rPr lang="en-GB" sz="1400"/>
              <a:t>according to transportation costs</a:t>
            </a:r>
          </a:p>
        </p:txBody>
      </p:sp>
      <p:sp>
        <p:nvSpPr>
          <p:cNvPr id="63" name="Rounded Rectangle 62"/>
          <p:cNvSpPr/>
          <p:nvPr/>
        </p:nvSpPr>
        <p:spPr>
          <a:xfrm>
            <a:off x="8762538" y="3628153"/>
            <a:ext cx="2030658" cy="1726421"/>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V="1">
            <a:off x="10921391" y="3077320"/>
            <a:ext cx="0" cy="138710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63576" y="3918281"/>
            <a:ext cx="2269439" cy="954107"/>
          </a:xfrm>
          <a:prstGeom prst="rect">
            <a:avLst/>
          </a:prstGeom>
        </p:spPr>
        <p:txBody>
          <a:bodyPr wrap="square">
            <a:spAutoFit/>
          </a:bodyPr>
          <a:lstStyle/>
          <a:p>
            <a:pPr algn="ctr"/>
            <a:r>
              <a:rPr lang="en-GB" sz="1400" b="1"/>
              <a:t>Grid </a:t>
            </a:r>
            <a:r>
              <a:rPr lang="en-GB" sz="1400" b="1" smtClean="0"/>
              <a:t>LCOE </a:t>
            </a:r>
            <a:r>
              <a:rPr lang="en-GB" sz="1400"/>
              <a:t>reduces in areas with high population density and proximity to the national grid</a:t>
            </a:r>
            <a:endParaRPr lang="en-US" sz="1400"/>
          </a:p>
        </p:txBody>
      </p:sp>
      <p:sp>
        <p:nvSpPr>
          <p:cNvPr id="66" name="Rounded Rectangle 65"/>
          <p:cNvSpPr/>
          <p:nvPr/>
        </p:nvSpPr>
        <p:spPr>
          <a:xfrm>
            <a:off x="463576" y="3918281"/>
            <a:ext cx="2348758" cy="95410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14"/>
          <p:cNvSpPr/>
          <p:nvPr/>
        </p:nvSpPr>
        <p:spPr>
          <a:xfrm>
            <a:off x="3179597" y="3279577"/>
            <a:ext cx="7731036" cy="338554"/>
          </a:xfrm>
          <a:prstGeom prst="rect">
            <a:avLst/>
          </a:prstGeom>
        </p:spPr>
        <p:txBody>
          <a:bodyPr wrap="square">
            <a:spAutoFit/>
          </a:bodyPr>
          <a:lstStyle/>
          <a:p>
            <a:r>
              <a:rPr lang="en-GB" sz="1600" u="sng"/>
              <a:t>Example of </a:t>
            </a:r>
            <a:r>
              <a:rPr lang="en-GB" sz="1600" u="sng" smtClean="0"/>
              <a:t>LCOE </a:t>
            </a:r>
            <a:r>
              <a:rPr lang="en-GB" sz="1600" u="sng"/>
              <a:t>variation per technology depending on number of people per settlement</a:t>
            </a:r>
          </a:p>
        </p:txBody>
      </p:sp>
      <p:cxnSp>
        <p:nvCxnSpPr>
          <p:cNvPr id="68" name="Straight Arrow Connector 67"/>
          <p:cNvCxnSpPr/>
          <p:nvPr/>
        </p:nvCxnSpPr>
        <p:spPr>
          <a:xfrm flipH="1" flipV="1">
            <a:off x="1581102" y="5045336"/>
            <a:ext cx="1841" cy="5430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flipV="1">
            <a:off x="1581102" y="5581276"/>
            <a:ext cx="2808345" cy="710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a:off x="4298007" y="5496938"/>
            <a:ext cx="18288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550945" y="5804104"/>
            <a:ext cx="2464883" cy="803297"/>
          </a:xfrm>
          <a:prstGeom prst="rect">
            <a:avLst/>
          </a:prstGeom>
        </p:spPr>
        <p:txBody>
          <a:bodyPr wrap="square">
            <a:spAutoFit/>
          </a:bodyPr>
          <a:lstStyle/>
          <a:p>
            <a:pPr algn="ctr">
              <a:lnSpc>
                <a:spcPct val="110000"/>
              </a:lnSpc>
              <a:spcAft>
                <a:spcPts val="600"/>
              </a:spcAft>
            </a:pPr>
            <a:r>
              <a:rPr lang="en-GB" sz="1400"/>
              <a:t>Mini-grid </a:t>
            </a:r>
            <a:r>
              <a:rPr lang="en-GB" sz="1400" smtClean="0"/>
              <a:t>LCOEs usually </a:t>
            </a:r>
            <a:r>
              <a:rPr lang="en-GB" sz="1400"/>
              <a:t>depend </a:t>
            </a:r>
            <a:r>
              <a:rPr lang="en-GB" sz="1400" smtClean="0"/>
              <a:t>on </a:t>
            </a:r>
            <a:r>
              <a:rPr lang="en-GB" sz="1400"/>
              <a:t>resource availability and fuel costs</a:t>
            </a:r>
          </a:p>
        </p:txBody>
      </p:sp>
      <p:sp>
        <p:nvSpPr>
          <p:cNvPr id="71" name="Rounded Rectangle 70"/>
          <p:cNvSpPr/>
          <p:nvPr/>
        </p:nvSpPr>
        <p:spPr>
          <a:xfrm>
            <a:off x="5627463" y="5778358"/>
            <a:ext cx="2311845" cy="80952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3"/>
          <a:stretch>
            <a:fillRect/>
          </a:stretch>
        </p:blipFill>
        <p:spPr>
          <a:xfrm>
            <a:off x="4834304" y="5426209"/>
            <a:ext cx="3928233" cy="296409"/>
          </a:xfrm>
          <a:prstGeom prst="rect">
            <a:avLst/>
          </a:prstGeom>
        </p:spPr>
      </p:pic>
      <p:sp>
        <p:nvSpPr>
          <p:cNvPr id="74" name="Rounded Rectangle 73"/>
          <p:cNvSpPr/>
          <p:nvPr/>
        </p:nvSpPr>
        <p:spPr>
          <a:xfrm>
            <a:off x="9675833" y="2008536"/>
            <a:ext cx="2106764" cy="87842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H="1">
            <a:off x="10824522" y="4459048"/>
            <a:ext cx="9144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207830" y="2268803"/>
            <a:ext cx="2276276" cy="461665"/>
          </a:xfrm>
          <a:prstGeom prst="rect">
            <a:avLst/>
          </a:prstGeom>
        </p:spPr>
        <p:txBody>
          <a:bodyPr wrap="square">
            <a:spAutoFit/>
          </a:bodyPr>
          <a:lstStyle/>
          <a:p>
            <a:pPr algn="ctr">
              <a:spcAft>
                <a:spcPts val="2400"/>
              </a:spcAft>
            </a:pPr>
            <a:r>
              <a:rPr lang="en-GB" sz="2400" b="1" smtClean="0"/>
              <a:t>LCOE </a:t>
            </a:r>
            <a:r>
              <a:rPr lang="en-GB" sz="2400" b="1"/>
              <a:t>t</a:t>
            </a:r>
            <a:r>
              <a:rPr lang="en-GB" sz="2400" b="1" smtClean="0"/>
              <a:t>ables</a:t>
            </a:r>
            <a:endParaRPr lang="en-GB" sz="2400" b="1"/>
          </a:p>
        </p:txBody>
      </p:sp>
      <p:cxnSp>
        <p:nvCxnSpPr>
          <p:cNvPr id="78" name="Straight Arrow Connector 77"/>
          <p:cNvCxnSpPr/>
          <p:nvPr/>
        </p:nvCxnSpPr>
        <p:spPr>
          <a:xfrm rot="10800000" flipH="1" flipV="1">
            <a:off x="7345968" y="2721423"/>
            <a:ext cx="1841" cy="5430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30" name="Content Placeholder 2"/>
          <p:cNvSpPr txBox="1">
            <a:spLocks/>
          </p:cNvSpPr>
          <p:nvPr/>
        </p:nvSpPr>
        <p:spPr>
          <a:xfrm>
            <a:off x="989704" y="179729"/>
            <a:ext cx="9983096"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4</a:t>
            </a:r>
            <a:r>
              <a:rPr lang="en-US" sz="2700"/>
              <a:t>. Calculate technology costs for every settlement in the country</a:t>
            </a:r>
          </a:p>
          <a:p>
            <a:pPr algn="l">
              <a:spcAft>
                <a:spcPts val="600"/>
              </a:spcAft>
            </a:pPr>
            <a:endParaRPr lang="en-US" sz="2700"/>
          </a:p>
        </p:txBody>
      </p:sp>
    </p:spTree>
    <p:extLst>
      <p:ext uri="{BB962C8B-B14F-4D97-AF65-F5344CB8AC3E}">
        <p14:creationId xmlns:p14="http://schemas.microsoft.com/office/powerpoint/2010/main" val="283774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735264" y="1689523"/>
            <a:ext cx="1559859" cy="15168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11332776" y="32540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180376" y="31016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027976" y="29492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875576" y="27968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723176" y="26444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570776" y="24920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10502086" y="2432846"/>
            <a:ext cx="0" cy="758414"/>
          </a:xfrm>
          <a:prstGeom prst="straightConnector1">
            <a:avLst/>
          </a:prstGeom>
          <a:ln>
            <a:solidFill>
              <a:schemeClr val="tx1">
                <a:lumMod val="95000"/>
                <a:lumOff val="5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5400000">
            <a:off x="10902325" y="2053165"/>
            <a:ext cx="0" cy="758414"/>
          </a:xfrm>
          <a:prstGeom prst="straightConnector1">
            <a:avLst/>
          </a:prstGeom>
          <a:ln>
            <a:solidFill>
              <a:schemeClr val="tx1">
                <a:lumMod val="95000"/>
                <a:lumOff val="5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a:off x="10118511" y="2059914"/>
            <a:ext cx="0" cy="758414"/>
          </a:xfrm>
          <a:prstGeom prst="straightConnector1">
            <a:avLst/>
          </a:prstGeom>
          <a:ln>
            <a:solidFill>
              <a:schemeClr val="tx1">
                <a:lumMod val="95000"/>
                <a:lumOff val="5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10800000">
            <a:off x="10515193" y="1685937"/>
            <a:ext cx="0" cy="758414"/>
          </a:xfrm>
          <a:prstGeom prst="straightConnector1">
            <a:avLst/>
          </a:prstGeom>
          <a:ln>
            <a:solidFill>
              <a:schemeClr val="tx1">
                <a:lumMod val="95000"/>
                <a:lumOff val="5000"/>
              </a:schemeClr>
            </a:solidFill>
            <a:prstDash val="dashDot"/>
            <a:tailEnd type="triangle"/>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CE69EEE3-3703-4990-B76E-929A729607EB}" type="slidenum">
              <a:rPr lang="en-GB" smtClean="0"/>
              <a:t>19</a:t>
            </a:fld>
            <a:endParaRPr lang="en-GB"/>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30" y="757385"/>
            <a:ext cx="8961506" cy="5964090"/>
          </a:xfrm>
          <a:prstGeom prst="rect">
            <a:avLst/>
          </a:prstGeom>
        </p:spPr>
      </p:pic>
      <p:sp>
        <p:nvSpPr>
          <p:cNvPr id="15" name="Content Placeholder 2"/>
          <p:cNvSpPr txBox="1">
            <a:spLocks/>
          </p:cNvSpPr>
          <p:nvPr/>
        </p:nvSpPr>
        <p:spPr>
          <a:xfrm>
            <a:off x="1275868" y="179729"/>
            <a:ext cx="10762128"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5</a:t>
            </a:r>
            <a:r>
              <a:rPr lang="en-US" sz="2700"/>
              <a:t>. The electrification algorithm – </a:t>
            </a:r>
            <a:r>
              <a:rPr lang="en-US" sz="2700" smtClean="0"/>
              <a:t>grid </a:t>
            </a:r>
            <a:r>
              <a:rPr lang="en-US" sz="2700"/>
              <a:t>extension or off-grid? </a:t>
            </a:r>
          </a:p>
          <a:p>
            <a:pPr algn="l">
              <a:spcAft>
                <a:spcPts val="600"/>
              </a:spcAft>
            </a:pPr>
            <a:endParaRPr lang="en-US" sz="2700"/>
          </a:p>
        </p:txBody>
      </p:sp>
      <p:sp>
        <p:nvSpPr>
          <p:cNvPr id="16" name="Rounded Rectangle 15"/>
          <p:cNvSpPr/>
          <p:nvPr/>
        </p:nvSpPr>
        <p:spPr>
          <a:xfrm>
            <a:off x="4668817" y="5402369"/>
            <a:ext cx="1185069" cy="621913"/>
          </a:xfrm>
          <a:prstGeom prst="roundRect">
            <a:avLst/>
          </a:prstGeom>
          <a:noFill/>
          <a:ln w="190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472575" y="1939071"/>
            <a:ext cx="596638" cy="276999"/>
          </a:xfrm>
          <a:prstGeom prst="rect">
            <a:avLst/>
          </a:prstGeom>
        </p:spPr>
        <p:txBody>
          <a:bodyPr wrap="none">
            <a:spAutoFit/>
          </a:bodyPr>
          <a:lstStyle/>
          <a:p>
            <a:r>
              <a:rPr lang="en-US" sz="1200">
                <a:latin typeface="Garamond" panose="02020404030301010803" pitchFamily="18" charset="0"/>
                <a:ea typeface="Times New Roman" panose="02020603050405020304" pitchFamily="18" charset="0"/>
              </a:rPr>
              <a:t>50 km </a:t>
            </a:r>
            <a:endParaRPr lang="en-US" sz="1200"/>
          </a:p>
        </p:txBody>
      </p:sp>
      <p:sp>
        <p:nvSpPr>
          <p:cNvPr id="18" name="Rectangle 17"/>
          <p:cNvSpPr/>
          <p:nvPr/>
        </p:nvSpPr>
        <p:spPr>
          <a:xfrm>
            <a:off x="9253368" y="4468894"/>
            <a:ext cx="2938632" cy="830997"/>
          </a:xfrm>
          <a:prstGeom prst="rect">
            <a:avLst/>
          </a:prstGeom>
        </p:spPr>
        <p:txBody>
          <a:bodyPr wrap="square">
            <a:spAutoFit/>
          </a:bodyPr>
          <a:lstStyle/>
          <a:p>
            <a:r>
              <a:rPr lang="en-US" sz="1600">
                <a:latin typeface="Garamond" panose="02020404030301010803" pitchFamily="18" charset="0"/>
                <a:ea typeface="Times New Roman" panose="02020603050405020304" pitchFamily="18" charset="0"/>
              </a:rPr>
              <a:t>2. </a:t>
            </a:r>
            <a:r>
              <a:rPr lang="en-US" sz="1600" smtClean="0">
                <a:latin typeface="Garamond" panose="02020404030301010803" pitchFamily="18" charset="0"/>
                <a:ea typeface="Times New Roman" panose="02020603050405020304" pitchFamily="18" charset="0"/>
              </a:rPr>
              <a:t>Are there </a:t>
            </a:r>
            <a:r>
              <a:rPr lang="en-US" sz="1600" b="1" smtClean="0">
                <a:latin typeface="Garamond" panose="02020404030301010803" pitchFamily="18" charset="0"/>
                <a:ea typeface="Times New Roman" panose="02020603050405020304" pitchFamily="18" charset="0"/>
              </a:rPr>
              <a:t>enough people </a:t>
            </a:r>
            <a:r>
              <a:rPr lang="en-US" sz="1600">
                <a:latin typeface="Garamond" panose="02020404030301010803" pitchFamily="18" charset="0"/>
                <a:ea typeface="Times New Roman" panose="02020603050405020304" pitchFamily="18" charset="0"/>
              </a:rPr>
              <a:t>(thus demand) to justify an extension of the grid?</a:t>
            </a:r>
            <a:endParaRPr lang="en-US" sz="1600"/>
          </a:p>
        </p:txBody>
      </p:sp>
      <p:sp>
        <p:nvSpPr>
          <p:cNvPr id="19" name="Rectangle 18"/>
          <p:cNvSpPr/>
          <p:nvPr/>
        </p:nvSpPr>
        <p:spPr>
          <a:xfrm>
            <a:off x="9253368" y="3667921"/>
            <a:ext cx="2938632" cy="830997"/>
          </a:xfrm>
          <a:prstGeom prst="rect">
            <a:avLst/>
          </a:prstGeom>
        </p:spPr>
        <p:txBody>
          <a:bodyPr wrap="square">
            <a:spAutoFit/>
          </a:bodyPr>
          <a:lstStyle/>
          <a:p>
            <a:r>
              <a:rPr lang="en-US" sz="1600">
                <a:latin typeface="Garamond" panose="02020404030301010803" pitchFamily="18" charset="0"/>
                <a:ea typeface="Times New Roman" panose="02020603050405020304" pitchFamily="18" charset="0"/>
              </a:rPr>
              <a:t>1. Is the total additional </a:t>
            </a:r>
            <a:r>
              <a:rPr lang="en-US" sz="1600" smtClean="0">
                <a:latin typeface="Garamond" panose="02020404030301010803" pitchFamily="18" charset="0"/>
                <a:ea typeface="Times New Roman" panose="02020603050405020304" pitchFamily="18" charset="0"/>
              </a:rPr>
              <a:t>medium voltage </a:t>
            </a:r>
            <a:r>
              <a:rPr lang="en-US" sz="1600">
                <a:latin typeface="Garamond" panose="02020404030301010803" pitchFamily="18" charset="0"/>
                <a:ea typeface="Times New Roman" panose="02020603050405020304" pitchFamily="18" charset="0"/>
              </a:rPr>
              <a:t>line less than </a:t>
            </a:r>
            <a:r>
              <a:rPr lang="en-US" sz="1600" b="1">
                <a:latin typeface="Garamond" panose="02020404030301010803" pitchFamily="18" charset="0"/>
                <a:ea typeface="Times New Roman" panose="02020603050405020304" pitchFamily="18" charset="0"/>
              </a:rPr>
              <a:t>50 </a:t>
            </a:r>
            <a:r>
              <a:rPr lang="en-US" sz="1600" b="1" err="1" smtClean="0">
                <a:latin typeface="Garamond" panose="02020404030301010803" pitchFamily="18" charset="0"/>
                <a:ea typeface="Times New Roman" panose="02020603050405020304" pitchFamily="18" charset="0"/>
              </a:rPr>
              <a:t>kilometres</a:t>
            </a:r>
            <a:r>
              <a:rPr lang="en-US" sz="1600" smtClean="0">
                <a:latin typeface="Garamond" panose="02020404030301010803" pitchFamily="18" charset="0"/>
                <a:ea typeface="Times New Roman" panose="02020603050405020304" pitchFamily="18" charset="0"/>
              </a:rPr>
              <a:t>?</a:t>
            </a:r>
            <a:endParaRPr lang="en-US" sz="1600"/>
          </a:p>
        </p:txBody>
      </p:sp>
      <p:sp>
        <p:nvSpPr>
          <p:cNvPr id="20" name="Rectangle 19"/>
          <p:cNvSpPr/>
          <p:nvPr/>
        </p:nvSpPr>
        <p:spPr>
          <a:xfrm>
            <a:off x="11220611" y="2727866"/>
            <a:ext cx="806631" cy="461665"/>
          </a:xfrm>
          <a:prstGeom prst="rect">
            <a:avLst/>
          </a:prstGeom>
        </p:spPr>
        <p:txBody>
          <a:bodyPr wrap="none">
            <a:spAutoFit/>
          </a:bodyPr>
          <a:lstStyle/>
          <a:p>
            <a:pPr algn="ctr"/>
            <a:r>
              <a:rPr lang="sv-SE" sz="1200" err="1">
                <a:latin typeface="Garamond" panose="02020404030301010803" pitchFamily="18" charset="0"/>
              </a:rPr>
              <a:t>Electrified</a:t>
            </a:r>
            <a:endParaRPr lang="sv-SE" sz="1200">
              <a:latin typeface="Garamond" panose="02020404030301010803" pitchFamily="18" charset="0"/>
            </a:endParaRPr>
          </a:p>
          <a:p>
            <a:pPr algn="ctr"/>
            <a:r>
              <a:rPr lang="sv-SE" sz="1200">
                <a:latin typeface="Garamond" panose="02020404030301010803" pitchFamily="18" charset="0"/>
              </a:rPr>
              <a:t>cells</a:t>
            </a:r>
            <a:endParaRPr lang="en-US" sz="1200"/>
          </a:p>
        </p:txBody>
      </p:sp>
      <p:sp>
        <p:nvSpPr>
          <p:cNvPr id="21" name="Rectangle 20"/>
          <p:cNvSpPr/>
          <p:nvPr/>
        </p:nvSpPr>
        <p:spPr>
          <a:xfrm>
            <a:off x="10030694" y="2548148"/>
            <a:ext cx="193637" cy="216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017455" y="2520069"/>
            <a:ext cx="240772" cy="276999"/>
          </a:xfrm>
          <a:prstGeom prst="rect">
            <a:avLst/>
          </a:prstGeom>
        </p:spPr>
        <p:txBody>
          <a:bodyPr wrap="none">
            <a:spAutoFit/>
          </a:bodyPr>
          <a:lstStyle/>
          <a:p>
            <a:r>
              <a:rPr lang="en-US" sz="1200">
                <a:latin typeface="Garamond" panose="02020404030301010803" pitchFamily="18" charset="0"/>
                <a:ea typeface="Times New Roman" panose="02020603050405020304" pitchFamily="18" charset="0"/>
              </a:rPr>
              <a:t>?</a:t>
            </a:r>
            <a:endParaRPr lang="en-US" sz="1200"/>
          </a:p>
        </p:txBody>
      </p:sp>
      <p:sp>
        <p:nvSpPr>
          <p:cNvPr id="23" name="Rectangle 22"/>
          <p:cNvSpPr/>
          <p:nvPr/>
        </p:nvSpPr>
        <p:spPr>
          <a:xfrm>
            <a:off x="11308362" y="1780708"/>
            <a:ext cx="193637" cy="216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295123" y="1752629"/>
            <a:ext cx="240772" cy="276999"/>
          </a:xfrm>
          <a:prstGeom prst="rect">
            <a:avLst/>
          </a:prstGeom>
        </p:spPr>
        <p:txBody>
          <a:bodyPr wrap="none">
            <a:spAutoFit/>
          </a:bodyPr>
          <a:lstStyle/>
          <a:p>
            <a:r>
              <a:rPr lang="en-US" sz="1200">
                <a:latin typeface="Garamond" panose="02020404030301010803" pitchFamily="18" charset="0"/>
                <a:ea typeface="Times New Roman" panose="02020603050405020304" pitchFamily="18" charset="0"/>
              </a:rPr>
              <a:t>?</a:t>
            </a:r>
            <a:endParaRPr lang="en-US" sz="1200"/>
          </a:p>
        </p:txBody>
      </p:sp>
      <p:sp>
        <p:nvSpPr>
          <p:cNvPr id="4" name="Rectangle 3"/>
          <p:cNvSpPr/>
          <p:nvPr/>
        </p:nvSpPr>
        <p:spPr>
          <a:xfrm>
            <a:off x="10418376" y="23396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13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a:t>
            </a:fld>
            <a:endParaRPr lang="en-GB" dirty="0"/>
          </a:p>
        </p:txBody>
      </p:sp>
      <p:sp>
        <p:nvSpPr>
          <p:cNvPr id="13" name="Title 1"/>
          <p:cNvSpPr txBox="1">
            <a:spLocks/>
          </p:cNvSpPr>
          <p:nvPr/>
        </p:nvSpPr>
        <p:spPr>
          <a:xfrm>
            <a:off x="2637797" y="398599"/>
            <a:ext cx="6076950" cy="71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400" dirty="0" err="1"/>
              <a:t>Outline</a:t>
            </a:r>
            <a:r>
              <a:rPr lang="sv-SE" sz="4400"/>
              <a:t> </a:t>
            </a:r>
            <a:endParaRPr lang="en-US" sz="4400"/>
          </a:p>
        </p:txBody>
      </p:sp>
      <p:sp>
        <p:nvSpPr>
          <p:cNvPr id="14" name="Content Placeholder 2"/>
          <p:cNvSpPr txBox="1">
            <a:spLocks/>
          </p:cNvSpPr>
          <p:nvPr/>
        </p:nvSpPr>
        <p:spPr>
          <a:xfrm>
            <a:off x="2231744" y="1871091"/>
            <a:ext cx="9267160" cy="3469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500"/>
              <a:t>Chapter 1. Introduction to e</a:t>
            </a:r>
            <a:r>
              <a:rPr lang="en-US" sz="2500" smtClean="0"/>
              <a:t>lectrification</a:t>
            </a:r>
            <a:endParaRPr lang="en-US" sz="2500"/>
          </a:p>
          <a:p>
            <a:pPr algn="l">
              <a:lnSpc>
                <a:spcPct val="110000"/>
              </a:lnSpc>
            </a:pPr>
            <a:r>
              <a:rPr lang="en-US" sz="2500"/>
              <a:t>Chapter 2. Energy </a:t>
            </a:r>
            <a:r>
              <a:rPr lang="en-US" sz="2500" smtClean="0"/>
              <a:t>resources </a:t>
            </a:r>
            <a:r>
              <a:rPr lang="en-US" sz="2500"/>
              <a:t>a</a:t>
            </a:r>
            <a:r>
              <a:rPr lang="en-US" sz="2500" smtClean="0"/>
              <a:t>ssessment </a:t>
            </a:r>
            <a:r>
              <a:rPr lang="en-US" sz="2500"/>
              <a:t>using GIS</a:t>
            </a:r>
          </a:p>
          <a:p>
            <a:pPr algn="l">
              <a:lnSpc>
                <a:spcPct val="110000"/>
              </a:lnSpc>
            </a:pPr>
            <a:r>
              <a:rPr lang="en-US" sz="2500"/>
              <a:t>Chapter 3. Electrification analysis using GIS</a:t>
            </a:r>
          </a:p>
          <a:p>
            <a:pPr algn="l">
              <a:lnSpc>
                <a:spcPct val="110000"/>
              </a:lnSpc>
            </a:pPr>
            <a:r>
              <a:rPr lang="en-US" sz="2500" b="1"/>
              <a:t>Chapter 4. ONSSET – An </a:t>
            </a:r>
            <a:r>
              <a:rPr lang="en-US" sz="2500" b="1" smtClean="0"/>
              <a:t>Open-Source </a:t>
            </a:r>
            <a:r>
              <a:rPr lang="en-US" sz="2500" b="1"/>
              <a:t>Spatial Electrification </a:t>
            </a:r>
            <a:r>
              <a:rPr lang="en-US" sz="2500" b="1" smtClean="0"/>
              <a:t>Tool</a:t>
            </a:r>
            <a:endParaRPr lang="en-GB" sz="2500" b="1"/>
          </a:p>
          <a:p>
            <a:pPr algn="l">
              <a:lnSpc>
                <a:spcPct val="110000"/>
              </a:lnSpc>
            </a:pPr>
            <a:r>
              <a:rPr lang="en-US" sz="2500" b="1"/>
              <a:t>Chapter 5. The </a:t>
            </a:r>
            <a:r>
              <a:rPr lang="en-US" sz="2500" b="1" smtClean="0"/>
              <a:t>online </a:t>
            </a:r>
            <a:r>
              <a:rPr lang="en-US" sz="2500" b="1"/>
              <a:t>e</a:t>
            </a:r>
            <a:r>
              <a:rPr lang="en-US" sz="2500" b="1" smtClean="0"/>
              <a:t>lectrification </a:t>
            </a:r>
            <a:r>
              <a:rPr lang="en-US" sz="2500" b="1"/>
              <a:t>i</a:t>
            </a:r>
            <a:r>
              <a:rPr lang="en-US" sz="2500" b="1" smtClean="0"/>
              <a:t>nterface</a:t>
            </a:r>
            <a:endParaRPr lang="en-US" sz="2500" b="1"/>
          </a:p>
          <a:p>
            <a:pPr algn="l">
              <a:lnSpc>
                <a:spcPct val="110000"/>
              </a:lnSpc>
            </a:pPr>
            <a:r>
              <a:rPr lang="en-US" sz="2500" b="1"/>
              <a:t>Chapter 6. </a:t>
            </a:r>
            <a:r>
              <a:rPr lang="en-US" sz="2500" b="1" smtClean="0"/>
              <a:t>Hands-on </a:t>
            </a:r>
            <a:r>
              <a:rPr lang="en-US" sz="2500" b="1"/>
              <a:t>experience with ONSSET</a:t>
            </a:r>
          </a:p>
        </p:txBody>
      </p:sp>
    </p:spTree>
    <p:extLst>
      <p:ext uri="{BB962C8B-B14F-4D97-AF65-F5344CB8AC3E}">
        <p14:creationId xmlns:p14="http://schemas.microsoft.com/office/powerpoint/2010/main" val="27743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20</a:t>
            </a:fld>
            <a:endParaRPr lang="en-GB"/>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30" y="757385"/>
            <a:ext cx="8961506" cy="5964090"/>
          </a:xfrm>
          <a:prstGeom prst="rect">
            <a:avLst/>
          </a:prstGeom>
        </p:spPr>
      </p:pic>
      <p:sp>
        <p:nvSpPr>
          <p:cNvPr id="8" name="Rounded Rectangle 7"/>
          <p:cNvSpPr/>
          <p:nvPr/>
        </p:nvSpPr>
        <p:spPr>
          <a:xfrm>
            <a:off x="9505102" y="2249077"/>
            <a:ext cx="2452507" cy="299737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85489" y="2279067"/>
            <a:ext cx="2452507" cy="3207032"/>
          </a:xfrm>
          <a:prstGeom prst="rect">
            <a:avLst/>
          </a:prstGeom>
        </p:spPr>
        <p:txBody>
          <a:bodyPr wrap="square">
            <a:spAutoFit/>
          </a:bodyPr>
          <a:lstStyle/>
          <a:p>
            <a:pPr>
              <a:lnSpc>
                <a:spcPct val="130000"/>
              </a:lnSpc>
              <a:spcAft>
                <a:spcPts val="600"/>
              </a:spcAft>
            </a:pPr>
            <a:r>
              <a:rPr lang="en-GB" sz="1600"/>
              <a:t>Based on the optimal </a:t>
            </a:r>
            <a:r>
              <a:rPr lang="en-GB" sz="1600" smtClean="0"/>
              <a:t>split, </a:t>
            </a:r>
            <a:r>
              <a:rPr lang="en-GB" sz="1600"/>
              <a:t>identify per technology:</a:t>
            </a:r>
          </a:p>
          <a:p>
            <a:pPr marL="285750" indent="-285750">
              <a:lnSpc>
                <a:spcPct val="130000"/>
              </a:lnSpc>
              <a:spcAft>
                <a:spcPts val="600"/>
              </a:spcAft>
              <a:buFont typeface="Arial" panose="020B0604020202020204" pitchFamily="34" charset="0"/>
              <a:buChar char="•"/>
            </a:pPr>
            <a:r>
              <a:rPr lang="en-GB" sz="1600"/>
              <a:t>New connections by 2030</a:t>
            </a:r>
          </a:p>
          <a:p>
            <a:pPr marL="285750" indent="-285750">
              <a:lnSpc>
                <a:spcPct val="130000"/>
              </a:lnSpc>
              <a:spcAft>
                <a:spcPts val="600"/>
              </a:spcAft>
              <a:buFont typeface="Arial" panose="020B0604020202020204" pitchFamily="34" charset="0"/>
              <a:buChar char="•"/>
            </a:pPr>
            <a:r>
              <a:rPr lang="en-GB" sz="1600"/>
              <a:t>Additional capacity needed</a:t>
            </a:r>
          </a:p>
          <a:p>
            <a:pPr marL="285750" indent="-285750">
              <a:lnSpc>
                <a:spcPct val="130000"/>
              </a:lnSpc>
              <a:spcAft>
                <a:spcPts val="600"/>
              </a:spcAft>
              <a:buFont typeface="Arial" panose="020B0604020202020204" pitchFamily="34" charset="0"/>
              <a:buChar char="•"/>
            </a:pPr>
            <a:r>
              <a:rPr lang="en-GB" sz="1600" smtClean="0"/>
              <a:t>Investment </a:t>
            </a:r>
            <a:r>
              <a:rPr lang="en-GB" sz="1600"/>
              <a:t>requirements</a:t>
            </a:r>
          </a:p>
          <a:p>
            <a:pPr marL="285750" indent="-285750">
              <a:spcAft>
                <a:spcPts val="2400"/>
              </a:spcAft>
              <a:buFont typeface="Arial" panose="020B0604020202020204" pitchFamily="34" charset="0"/>
              <a:buChar char="•"/>
            </a:pPr>
            <a:endParaRPr lang="en-GB" sz="1600"/>
          </a:p>
        </p:txBody>
      </p:sp>
      <p:cxnSp>
        <p:nvCxnSpPr>
          <p:cNvPr id="12" name="Straight Arrow Connector 11"/>
          <p:cNvCxnSpPr/>
          <p:nvPr/>
        </p:nvCxnSpPr>
        <p:spPr>
          <a:xfrm flipV="1">
            <a:off x="10731355" y="5323585"/>
            <a:ext cx="0" cy="111778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381549" y="6440080"/>
            <a:ext cx="4349807" cy="128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2728781" y="216417"/>
            <a:ext cx="6434855"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6</a:t>
            </a:r>
            <a:r>
              <a:rPr lang="en-US" sz="2700"/>
              <a:t>. Results, </a:t>
            </a:r>
            <a:r>
              <a:rPr lang="en-US" sz="2700" smtClean="0"/>
              <a:t>summaries </a:t>
            </a:r>
            <a:r>
              <a:rPr lang="en-US" sz="2700"/>
              <a:t>and </a:t>
            </a:r>
            <a:r>
              <a:rPr lang="en-US" sz="2700" smtClean="0"/>
              <a:t>visualization</a:t>
            </a:r>
            <a:endParaRPr lang="en-US" sz="2700"/>
          </a:p>
          <a:p>
            <a:pPr algn="l">
              <a:spcAft>
                <a:spcPts val="600"/>
              </a:spcAft>
            </a:pPr>
            <a:endParaRPr lang="en-US" sz="2700"/>
          </a:p>
        </p:txBody>
      </p:sp>
      <p:sp>
        <p:nvSpPr>
          <p:cNvPr id="16" name="Rounded Rectangle 15"/>
          <p:cNvSpPr/>
          <p:nvPr/>
        </p:nvSpPr>
        <p:spPr>
          <a:xfrm>
            <a:off x="4244737" y="6256421"/>
            <a:ext cx="2002242" cy="385011"/>
          </a:xfrm>
          <a:prstGeom prst="roundRect">
            <a:avLst/>
          </a:prstGeom>
          <a:noFill/>
          <a:ln w="190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73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21</a:t>
            </a:fld>
            <a:endParaRPr lang="en-GB"/>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5" name="Content Placeholder 2"/>
          <p:cNvSpPr txBox="1">
            <a:spLocks/>
          </p:cNvSpPr>
          <p:nvPr/>
        </p:nvSpPr>
        <p:spPr>
          <a:xfrm>
            <a:off x="3535753" y="408042"/>
            <a:ext cx="4154833"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a:t>Results </a:t>
            </a:r>
            <a:r>
              <a:rPr lang="en-US" sz="2700" smtClean="0"/>
              <a:t>visualization</a:t>
            </a:r>
            <a:endParaRPr lang="en-US" sz="2700"/>
          </a:p>
          <a:p>
            <a:pPr algn="l">
              <a:spcAft>
                <a:spcPts val="600"/>
              </a:spcAft>
            </a:pPr>
            <a:endParaRPr lang="en-US" sz="2700"/>
          </a:p>
        </p:txBody>
      </p:sp>
      <p:pic>
        <p:nvPicPr>
          <p:cNvPr id="18" name="Picture 17"/>
          <p:cNvPicPr>
            <a:picLocks noChangeAspect="1"/>
          </p:cNvPicPr>
          <p:nvPr/>
        </p:nvPicPr>
        <p:blipFill>
          <a:blip r:embed="rId3"/>
          <a:stretch>
            <a:fillRect/>
          </a:stretch>
        </p:blipFill>
        <p:spPr>
          <a:xfrm>
            <a:off x="164412" y="1622075"/>
            <a:ext cx="3843257" cy="2975217"/>
          </a:xfrm>
          <a:prstGeom prst="rect">
            <a:avLst/>
          </a:prstGeom>
        </p:spPr>
      </p:pic>
      <p:pic>
        <p:nvPicPr>
          <p:cNvPr id="19" name="Picture 18"/>
          <p:cNvPicPr>
            <a:picLocks noChangeAspect="1"/>
          </p:cNvPicPr>
          <p:nvPr/>
        </p:nvPicPr>
        <p:blipFill>
          <a:blip r:embed="rId4"/>
          <a:stretch>
            <a:fillRect/>
          </a:stretch>
        </p:blipFill>
        <p:spPr>
          <a:xfrm>
            <a:off x="8139108" y="1622074"/>
            <a:ext cx="3843257" cy="2975217"/>
          </a:xfrm>
          <a:prstGeom prst="rect">
            <a:avLst/>
          </a:prstGeom>
        </p:spPr>
      </p:pic>
      <p:pic>
        <p:nvPicPr>
          <p:cNvPr id="20" name="Picture 19"/>
          <p:cNvPicPr>
            <a:picLocks noChangeAspect="1"/>
          </p:cNvPicPr>
          <p:nvPr/>
        </p:nvPicPr>
        <p:blipFill>
          <a:blip r:embed="rId5"/>
          <a:stretch>
            <a:fillRect/>
          </a:stretch>
        </p:blipFill>
        <p:spPr>
          <a:xfrm>
            <a:off x="4173704" y="1622075"/>
            <a:ext cx="3819467" cy="2975217"/>
          </a:xfrm>
          <a:prstGeom prst="rect">
            <a:avLst/>
          </a:prstGeom>
        </p:spPr>
      </p:pic>
      <p:sp>
        <p:nvSpPr>
          <p:cNvPr id="21" name="TextBox 20"/>
          <p:cNvSpPr txBox="1"/>
          <p:nvPr/>
        </p:nvSpPr>
        <p:spPr>
          <a:xfrm>
            <a:off x="438315" y="4603084"/>
            <a:ext cx="3465967" cy="523220"/>
          </a:xfrm>
          <a:prstGeom prst="rect">
            <a:avLst/>
          </a:prstGeom>
          <a:noFill/>
        </p:spPr>
        <p:txBody>
          <a:bodyPr wrap="square" rtlCol="0">
            <a:spAutoFit/>
          </a:bodyPr>
          <a:lstStyle/>
          <a:p>
            <a:pPr algn="ctr"/>
            <a:r>
              <a:rPr lang="en-US" sz="1400"/>
              <a:t>Household demand </a:t>
            </a:r>
            <a:r>
              <a:rPr lang="en-US" sz="1400" smtClean="0"/>
              <a:t>versus </a:t>
            </a:r>
            <a:r>
              <a:rPr lang="en-US" sz="1400"/>
              <a:t>t</a:t>
            </a:r>
            <a:r>
              <a:rPr lang="en-US" sz="1400" smtClean="0"/>
              <a:t>echnology split </a:t>
            </a:r>
            <a:r>
              <a:rPr lang="en-US" sz="1400"/>
              <a:t>under </a:t>
            </a:r>
            <a:r>
              <a:rPr lang="en-US" sz="1400" smtClean="0"/>
              <a:t>high-consumption </a:t>
            </a:r>
            <a:r>
              <a:rPr lang="en-US" sz="1400"/>
              <a:t>scenario</a:t>
            </a:r>
          </a:p>
        </p:txBody>
      </p:sp>
      <p:sp>
        <p:nvSpPr>
          <p:cNvPr id="22" name="TextBox 21"/>
          <p:cNvSpPr txBox="1"/>
          <p:nvPr/>
        </p:nvSpPr>
        <p:spPr>
          <a:xfrm>
            <a:off x="4531140" y="4609196"/>
            <a:ext cx="3414101" cy="523220"/>
          </a:xfrm>
          <a:prstGeom prst="rect">
            <a:avLst/>
          </a:prstGeom>
          <a:noFill/>
        </p:spPr>
        <p:txBody>
          <a:bodyPr wrap="square" rtlCol="0">
            <a:spAutoFit/>
          </a:bodyPr>
          <a:lstStyle/>
          <a:p>
            <a:pPr algn="ctr"/>
            <a:r>
              <a:rPr lang="en-US" sz="1400"/>
              <a:t>New </a:t>
            </a:r>
            <a:r>
              <a:rPr lang="en-US" sz="1400" smtClean="0"/>
              <a:t>grid </a:t>
            </a:r>
            <a:r>
              <a:rPr lang="en-US" sz="1400"/>
              <a:t>connections – </a:t>
            </a:r>
            <a:r>
              <a:rPr lang="en-US" sz="1400" smtClean="0"/>
              <a:t>high-consumption </a:t>
            </a:r>
            <a:r>
              <a:rPr lang="en-US" sz="1400"/>
              <a:t>scenario</a:t>
            </a:r>
          </a:p>
        </p:txBody>
      </p:sp>
      <p:sp>
        <p:nvSpPr>
          <p:cNvPr id="23" name="TextBox 22"/>
          <p:cNvSpPr txBox="1"/>
          <p:nvPr/>
        </p:nvSpPr>
        <p:spPr>
          <a:xfrm>
            <a:off x="8567657" y="4609196"/>
            <a:ext cx="3101609" cy="523220"/>
          </a:xfrm>
          <a:prstGeom prst="rect">
            <a:avLst/>
          </a:prstGeom>
          <a:noFill/>
        </p:spPr>
        <p:txBody>
          <a:bodyPr wrap="square" rtlCol="0">
            <a:spAutoFit/>
          </a:bodyPr>
          <a:lstStyle/>
          <a:p>
            <a:pPr algn="ctr"/>
            <a:r>
              <a:rPr lang="en-US" sz="1400"/>
              <a:t>Household demand </a:t>
            </a:r>
            <a:r>
              <a:rPr lang="en-US" sz="1400" smtClean="0"/>
              <a:t>versus technology split </a:t>
            </a:r>
            <a:r>
              <a:rPr lang="en-US" sz="1400"/>
              <a:t>under </a:t>
            </a:r>
            <a:r>
              <a:rPr lang="en-US" sz="1400" smtClean="0"/>
              <a:t>high-consumption </a:t>
            </a:r>
            <a:r>
              <a:rPr lang="en-US" sz="1400"/>
              <a:t>scenario</a:t>
            </a:r>
          </a:p>
        </p:txBody>
      </p:sp>
      <p:sp>
        <p:nvSpPr>
          <p:cNvPr id="24" name="Platshållare för innehåll 2"/>
          <p:cNvSpPr txBox="1">
            <a:spLocks/>
          </p:cNvSpPr>
          <p:nvPr/>
        </p:nvSpPr>
        <p:spPr bwMode="auto">
          <a:xfrm>
            <a:off x="1986135" y="5487786"/>
            <a:ext cx="8504110" cy="446474"/>
          </a:xfrm>
          <a:prstGeom prst="rect">
            <a:avLst/>
          </a:prstGeom>
          <a:noFill/>
          <a:ln>
            <a:noFill/>
          </a:ln>
          <a:extLst/>
        </p:spPr>
        <p:txBody>
          <a:bodyPr lIns="0" tIns="40083" rIns="80165" bIns="40083"/>
          <a:lstStyle>
            <a:lvl1pPr defTabSz="1042988" eaLnBrk="0" hangingPunct="0">
              <a:defRPr sz="2400">
                <a:solidFill>
                  <a:schemeClr val="tx1"/>
                </a:solidFill>
                <a:latin typeface="Times" charset="0"/>
                <a:ea typeface="ＭＳ Ｐゴシック" pitchFamily="34" charset="-128"/>
              </a:defRPr>
            </a:lvl1pPr>
            <a:lvl2pPr marL="742950" indent="-285750" defTabSz="1042988" eaLnBrk="0" hangingPunct="0">
              <a:defRPr sz="2400">
                <a:solidFill>
                  <a:schemeClr val="tx1"/>
                </a:solidFill>
                <a:latin typeface="Times" charset="0"/>
                <a:ea typeface="ＭＳ Ｐゴシック" pitchFamily="34" charset="-128"/>
              </a:defRPr>
            </a:lvl2pPr>
            <a:lvl3pPr marL="1143000" indent="-228600" defTabSz="1042988" eaLnBrk="0" hangingPunct="0">
              <a:defRPr sz="2400">
                <a:solidFill>
                  <a:schemeClr val="tx1"/>
                </a:solidFill>
                <a:latin typeface="Times" charset="0"/>
                <a:ea typeface="ＭＳ Ｐゴシック" pitchFamily="34" charset="-128"/>
              </a:defRPr>
            </a:lvl3pPr>
            <a:lvl4pPr marL="1600200" indent="-228600" defTabSz="1042988" eaLnBrk="0" hangingPunct="0">
              <a:defRPr sz="2400">
                <a:solidFill>
                  <a:schemeClr val="tx1"/>
                </a:solidFill>
                <a:latin typeface="Times" charset="0"/>
                <a:ea typeface="ＭＳ Ｐゴシック" pitchFamily="34" charset="-128"/>
              </a:defRPr>
            </a:lvl4pPr>
            <a:lvl5pPr marL="2057400" indent="-228600" defTabSz="1042988" eaLnBrk="0" hangingPunct="0">
              <a:defRPr sz="2400">
                <a:solidFill>
                  <a:schemeClr val="tx1"/>
                </a:solidFill>
                <a:latin typeface="Times" charset="0"/>
                <a:ea typeface="ＭＳ Ｐゴシック" pitchFamily="34" charset="-128"/>
              </a:defRPr>
            </a:lvl5pPr>
            <a:lvl6pPr marL="2514600" indent="-228600" defTabSz="1042988"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defTabSz="1042988"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defTabSz="1042988"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defTabSz="1042988"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spcAft>
                <a:spcPts val="600"/>
              </a:spcAft>
              <a:defRPr/>
            </a:pPr>
            <a:endParaRPr lang="en-GB" sz="2500">
              <a:solidFill>
                <a:srgbClr val="FF0000"/>
              </a:solidFill>
              <a:latin typeface="+mn-lt"/>
              <a:ea typeface="+mn-ea"/>
            </a:endParaRPr>
          </a:p>
        </p:txBody>
      </p:sp>
    </p:spTree>
    <p:extLst>
      <p:ext uri="{BB962C8B-B14F-4D97-AF65-F5344CB8AC3E}">
        <p14:creationId xmlns:p14="http://schemas.microsoft.com/office/powerpoint/2010/main" val="92275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22</a:t>
            </a:fld>
            <a:endParaRPr lang="en-GB"/>
          </a:p>
        </p:txBody>
      </p:sp>
      <p:sp>
        <p:nvSpPr>
          <p:cNvPr id="9" name="Freccia destra 10"/>
          <p:cNvSpPr/>
          <p:nvPr/>
        </p:nvSpPr>
        <p:spPr>
          <a:xfrm>
            <a:off x="6189784" y="3068960"/>
            <a:ext cx="408684" cy="648072"/>
          </a:xfrm>
          <a:prstGeom prst="rightArrow">
            <a:avLst/>
          </a:prstGeom>
          <a:ln w="28575" cmpd="sng"/>
        </p:spPr>
        <p:style>
          <a:lnRef idx="2">
            <a:schemeClr val="accent5"/>
          </a:lnRef>
          <a:fillRef idx="1">
            <a:schemeClr val="lt1"/>
          </a:fillRef>
          <a:effectRef idx="0">
            <a:schemeClr val="accent5"/>
          </a:effectRef>
          <a:fontRef idx="minor">
            <a:schemeClr val="dk1"/>
          </a:fontRef>
        </p:style>
        <p:txBody>
          <a:bodyPr rtlCol="0" anchor="ctr"/>
          <a:lstStyle/>
          <a:p>
            <a:pPr algn="ctr"/>
            <a:endParaRPr lang="it-IT" sz="2400"/>
          </a:p>
        </p:txBody>
      </p:sp>
      <p:pic>
        <p:nvPicPr>
          <p:cNvPr id="10" name="Picture 9" descr="Fra:Users:Francesco:Box Sync:dESA:07 Papers:01Paper Writing:20141024_EnergyTech comparison for energy access:Review Energy:3D nigeria.png"/>
          <p:cNvPicPr/>
          <p:nvPr/>
        </p:nvPicPr>
        <p:blipFill rotWithShape="1">
          <a:blip r:embed="rId3" cstate="print">
            <a:extLst>
              <a:ext uri="{28A0092B-C50C-407E-A947-70E740481C1C}">
                <a14:useLocalDpi xmlns:a14="http://schemas.microsoft.com/office/drawing/2010/main"/>
              </a:ext>
            </a:extLst>
          </a:blip>
          <a:srcRect/>
          <a:stretch/>
        </p:blipFill>
        <p:spPr bwMode="auto">
          <a:xfrm>
            <a:off x="465751" y="1217079"/>
            <a:ext cx="5724033" cy="4376809"/>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617647" y="5713509"/>
            <a:ext cx="5404757" cy="523220"/>
          </a:xfrm>
          <a:prstGeom prst="rect">
            <a:avLst/>
          </a:prstGeom>
          <a:noFill/>
        </p:spPr>
        <p:txBody>
          <a:bodyPr wrap="square" rtlCol="0">
            <a:spAutoFit/>
          </a:bodyPr>
          <a:lstStyle/>
          <a:p>
            <a:pPr algn="ctr"/>
            <a:r>
              <a:rPr lang="en-US" sz="1400"/>
              <a:t>Least cost LCOEs in Nigeria as a function of the distance to the grid and population density</a:t>
            </a:r>
          </a:p>
        </p:txBody>
      </p:sp>
      <p:sp>
        <p:nvSpPr>
          <p:cNvPr id="12" name="TextBox 11"/>
          <p:cNvSpPr txBox="1"/>
          <p:nvPr/>
        </p:nvSpPr>
        <p:spPr>
          <a:xfrm>
            <a:off x="6410383" y="5713509"/>
            <a:ext cx="5404757" cy="523220"/>
          </a:xfrm>
          <a:prstGeom prst="rect">
            <a:avLst/>
          </a:prstGeom>
          <a:noFill/>
        </p:spPr>
        <p:txBody>
          <a:bodyPr wrap="square" rtlCol="0">
            <a:spAutoFit/>
          </a:bodyPr>
          <a:lstStyle/>
          <a:p>
            <a:pPr algn="ctr"/>
            <a:r>
              <a:rPr lang="en-US" sz="1400" dirty="0"/>
              <a:t>Nigeria, </a:t>
            </a:r>
            <a:r>
              <a:rPr lang="en-US" sz="1400" dirty="0" smtClean="0"/>
              <a:t>least-cost </a:t>
            </a:r>
            <a:r>
              <a:rPr lang="en-US" sz="1400" dirty="0"/>
              <a:t>split among </a:t>
            </a:r>
            <a:r>
              <a:rPr lang="en-US" sz="1400" dirty="0" smtClean="0"/>
              <a:t>grid</a:t>
            </a:r>
            <a:r>
              <a:rPr lang="en-US" sz="1400" dirty="0"/>
              <a:t>, </a:t>
            </a:r>
            <a:r>
              <a:rPr lang="en-US" sz="1400" dirty="0" smtClean="0"/>
              <a:t>mini-grid </a:t>
            </a:r>
            <a:r>
              <a:rPr lang="en-US" sz="1400" dirty="0"/>
              <a:t>and </a:t>
            </a:r>
            <a:r>
              <a:rPr lang="en-US" sz="1400" dirty="0" smtClean="0"/>
              <a:t>standalone </a:t>
            </a:r>
            <a:r>
              <a:rPr lang="en-US" sz="1400" dirty="0"/>
              <a:t>electrification technologies</a:t>
            </a:r>
          </a:p>
        </p:txBody>
      </p:sp>
      <p:sp>
        <p:nvSpPr>
          <p:cNvPr id="13" name="Title 1"/>
          <p:cNvSpPr txBox="1">
            <a:spLocks/>
          </p:cNvSpPr>
          <p:nvPr/>
        </p:nvSpPr>
        <p:spPr>
          <a:xfrm>
            <a:off x="1110414" y="288063"/>
            <a:ext cx="10400044" cy="7969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ONSSET </a:t>
            </a:r>
            <a:r>
              <a:rPr lang="sv-SE" sz="4400" dirty="0"/>
              <a:t>r</a:t>
            </a:r>
            <a:r>
              <a:rPr lang="sv-SE" sz="4400" dirty="0" smtClean="0"/>
              <a:t>esults</a:t>
            </a:r>
            <a:r>
              <a:rPr lang="sv-SE" sz="4400" dirty="0" smtClean="0"/>
              <a:t> </a:t>
            </a:r>
            <a:r>
              <a:rPr lang="sv-SE" sz="4400" dirty="0"/>
              <a:t>– </a:t>
            </a:r>
            <a:r>
              <a:rPr lang="sv-SE" sz="4400" dirty="0" smtClean="0"/>
              <a:t>the </a:t>
            </a:r>
            <a:r>
              <a:rPr lang="sv-SE" sz="4400" dirty="0"/>
              <a:t>case</a:t>
            </a:r>
            <a:r>
              <a:rPr lang="sv-SE" sz="4400" dirty="0"/>
              <a:t> </a:t>
            </a:r>
            <a:r>
              <a:rPr lang="sv-SE" sz="4400" dirty="0"/>
              <a:t>study</a:t>
            </a:r>
            <a:r>
              <a:rPr lang="sv-SE" sz="4400" dirty="0"/>
              <a:t> </a:t>
            </a:r>
            <a:r>
              <a:rPr lang="sv-SE" sz="4400" dirty="0"/>
              <a:t>of</a:t>
            </a:r>
            <a:r>
              <a:rPr lang="sv-SE" sz="4400" dirty="0"/>
              <a:t> Nigeria</a:t>
            </a:r>
            <a:endParaRPr lang="en-GB" sz="4400" dirty="0"/>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bwMode="auto">
          <a:xfrm>
            <a:off x="6715066" y="1084971"/>
            <a:ext cx="4795392" cy="4685198"/>
          </a:xfrm>
          <a:prstGeom prst="rect">
            <a:avLst/>
          </a:prstGeom>
          <a:noFill/>
          <a:ln>
            <a:noFill/>
          </a:ln>
        </p:spPr>
      </p:pic>
    </p:spTree>
    <p:extLst>
      <p:ext uri="{BB962C8B-B14F-4D97-AF65-F5344CB8AC3E}">
        <p14:creationId xmlns:p14="http://schemas.microsoft.com/office/powerpoint/2010/main" val="34519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23</a:t>
            </a:fld>
            <a:endParaRPr lang="en-GB" dirty="0"/>
          </a:p>
        </p:txBody>
      </p:sp>
      <p:sp>
        <p:nvSpPr>
          <p:cNvPr id="13" name="Title 1"/>
          <p:cNvSpPr txBox="1">
            <a:spLocks/>
          </p:cNvSpPr>
          <p:nvPr/>
        </p:nvSpPr>
        <p:spPr>
          <a:xfrm>
            <a:off x="1135463" y="281354"/>
            <a:ext cx="10102359" cy="7768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ONSSET </a:t>
            </a:r>
            <a:r>
              <a:rPr lang="sv-SE" sz="4400" dirty="0" smtClean="0"/>
              <a:t>results</a:t>
            </a:r>
            <a:r>
              <a:rPr lang="sv-SE" sz="4400" dirty="0" smtClean="0"/>
              <a:t> </a:t>
            </a:r>
            <a:r>
              <a:rPr lang="sv-SE" sz="4400" dirty="0"/>
              <a:t>– </a:t>
            </a:r>
            <a:r>
              <a:rPr lang="sv-SE" sz="4400" dirty="0" smtClean="0"/>
              <a:t>the </a:t>
            </a:r>
            <a:r>
              <a:rPr lang="sv-SE" sz="4400" dirty="0"/>
              <a:t>case</a:t>
            </a:r>
            <a:r>
              <a:rPr lang="sv-SE" sz="4400" dirty="0"/>
              <a:t> </a:t>
            </a:r>
            <a:r>
              <a:rPr lang="sv-SE" sz="4400" dirty="0"/>
              <a:t>study</a:t>
            </a:r>
            <a:r>
              <a:rPr lang="sv-SE" sz="4400" dirty="0"/>
              <a:t> </a:t>
            </a:r>
            <a:r>
              <a:rPr lang="sv-SE" sz="4400" dirty="0"/>
              <a:t>of</a:t>
            </a:r>
            <a:r>
              <a:rPr lang="sv-SE" sz="4400" dirty="0"/>
              <a:t> Nigeria</a:t>
            </a:r>
            <a:endParaRPr lang="en-GB" sz="4400" dirty="0"/>
          </a:p>
        </p:txBody>
      </p:sp>
      <p:graphicFrame>
        <p:nvGraphicFramePr>
          <p:cNvPr id="14" name="Shape 357"/>
          <p:cNvGraphicFramePr/>
          <p:nvPr>
            <p:extLst>
              <p:ext uri="{D42A27DB-BD31-4B8C-83A1-F6EECF244321}">
                <p14:modId xmlns:p14="http://schemas.microsoft.com/office/powerpoint/2010/main" val="885735150"/>
              </p:ext>
            </p:extLst>
          </p:nvPr>
        </p:nvGraphicFramePr>
        <p:xfrm>
          <a:off x="1485898" y="1784805"/>
          <a:ext cx="7951033" cy="4160520"/>
        </p:xfrm>
        <a:graphic>
          <a:graphicData uri="http://schemas.openxmlformats.org/drawingml/2006/table">
            <a:tbl>
              <a:tblPr>
                <a:noFill/>
              </a:tblPr>
              <a:tblGrid>
                <a:gridCol w="5124454">
                  <a:extLst>
                    <a:ext uri="{9D8B030D-6E8A-4147-A177-3AD203B41FA5}">
                      <a16:colId xmlns="" xmlns:a16="http://schemas.microsoft.com/office/drawing/2014/main" val="20000"/>
                    </a:ext>
                  </a:extLst>
                </a:gridCol>
                <a:gridCol w="1484029">
                  <a:extLst>
                    <a:ext uri="{9D8B030D-6E8A-4147-A177-3AD203B41FA5}">
                      <a16:colId xmlns="" xmlns:a16="http://schemas.microsoft.com/office/drawing/2014/main" val="20001"/>
                    </a:ext>
                  </a:extLst>
                </a:gridCol>
                <a:gridCol w="1342550">
                  <a:extLst>
                    <a:ext uri="{9D8B030D-6E8A-4147-A177-3AD203B41FA5}">
                      <a16:colId xmlns="" xmlns:a16="http://schemas.microsoft.com/office/drawing/2014/main" val="20002"/>
                    </a:ext>
                  </a:extLst>
                </a:gridCol>
              </a:tblGrid>
              <a:tr h="181117">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1" i="0" u="none" strike="noStrike" cap="none" baseline="0" dirty="0">
                          <a:solidFill>
                            <a:schemeClr val="bg1"/>
                          </a:solidFill>
                          <a:latin typeface="+mn-lt"/>
                          <a:ea typeface="Times New Roman"/>
                          <a:cs typeface="Times New Roman"/>
                          <a:sym typeface="Times New Roman"/>
                          <a:rtl val="0"/>
                        </a:rPr>
                        <a:t>Item</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1" i="0" u="none" strike="noStrike" cap="none" baseline="0" dirty="0">
                          <a:solidFill>
                            <a:schemeClr val="bg1"/>
                          </a:solidFill>
                          <a:latin typeface="+mn-lt"/>
                          <a:ea typeface="Times New Roman"/>
                          <a:cs typeface="Times New Roman"/>
                          <a:sym typeface="Times New Roman"/>
                          <a:rtl val="0"/>
                        </a:rPr>
                        <a:t>Related physical unit</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1" i="1" u="none" strike="noStrike" cap="none" baseline="0" dirty="0">
                          <a:solidFill>
                            <a:schemeClr val="bg1"/>
                          </a:solidFill>
                          <a:latin typeface="+mn-lt"/>
                          <a:ea typeface="Times New Roman"/>
                          <a:cs typeface="Times New Roman"/>
                          <a:sym typeface="Times New Roman"/>
                          <a:rtl val="0"/>
                        </a:rPr>
                        <a:t>Unit</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0000"/>
                  </a:ext>
                </a:extLst>
              </a:tr>
              <a:tr h="0">
                <a:tc>
                  <a:txBody>
                    <a:bodyPr/>
                    <a:lstStyle/>
                    <a:p>
                      <a:pPr marL="0" marR="0" lvl="0" indent="0" algn="ctr" defTabSz="457200" rtl="0" eaLnBrk="1" fontAlgn="auto" latinLnBrk="0" hangingPunct="1">
                        <a:lnSpc>
                          <a:spcPct val="100000"/>
                        </a:lnSpc>
                        <a:spcBef>
                          <a:spcPts val="0"/>
                        </a:spcBef>
                        <a:spcAft>
                          <a:spcPts val="0"/>
                        </a:spcAft>
                        <a:buClr>
                          <a:srgbClr val="000000"/>
                        </a:buClr>
                        <a:buSzPct val="25000"/>
                        <a:buFont typeface="Times New Roman"/>
                        <a:buNone/>
                        <a:tabLst/>
                        <a:defRPr/>
                      </a:pPr>
                      <a:r>
                        <a:rPr lang="en-GB" sz="1300" b="0" i="0" u="none" strike="noStrike" cap="none" baseline="0" dirty="0">
                          <a:solidFill>
                            <a:schemeClr val="tx1"/>
                          </a:solidFill>
                          <a:latin typeface="+mn-lt"/>
                          <a:ea typeface="Times New Roman"/>
                          <a:cs typeface="Times New Roman"/>
                          <a:sym typeface="Times New Roman"/>
                          <a:rtl val="0"/>
                        </a:rPr>
                        <a:t>Rural demand target </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404040"/>
                          </a:solidFill>
                          <a:latin typeface="+mn-lt"/>
                          <a:ea typeface="Times New Roman"/>
                          <a:cs typeface="Times New Roman"/>
                          <a:sym typeface="Times New Roman"/>
                          <a:rtl val="0"/>
                        </a:rPr>
                        <a:t>170</a:t>
                      </a:r>
                      <a:endParaRPr lang="en-GB" sz="1300" b="0" i="0"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404040"/>
                          </a:solidFill>
                          <a:latin typeface="+mn-lt"/>
                          <a:ea typeface="Times New Roman"/>
                          <a:cs typeface="Times New Roman"/>
                          <a:sym typeface="Times New Roman"/>
                          <a:rtl val="0"/>
                        </a:rPr>
                        <a:t>kWh/capita/year </a:t>
                      </a:r>
                      <a:endParaRPr lang="en-GB" sz="1300" b="0" i="1"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Urban demand target </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404040"/>
                          </a:solidFill>
                          <a:latin typeface="+mn-lt"/>
                          <a:ea typeface="Times New Roman"/>
                          <a:cs typeface="Times New Roman"/>
                          <a:sym typeface="Times New Roman"/>
                          <a:rtl val="0"/>
                        </a:rPr>
                        <a:t>350</a:t>
                      </a:r>
                      <a:endParaRPr lang="en-GB" sz="1300" b="0" i="0"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Pct val="25000"/>
                        <a:buFont typeface="Times New Roman"/>
                        <a:buNone/>
                        <a:tabLst/>
                        <a:defRPr/>
                      </a:pPr>
                      <a:r>
                        <a:rPr lang="en-GB" sz="1300" b="0" i="0" u="none" strike="noStrike" cap="none" baseline="0" dirty="0">
                          <a:solidFill>
                            <a:srgbClr val="404040"/>
                          </a:solidFill>
                          <a:latin typeface="+mn-lt"/>
                          <a:ea typeface="Times New Roman"/>
                          <a:cs typeface="Times New Roman"/>
                          <a:sym typeface="Times New Roman"/>
                          <a:rtl val="0"/>
                        </a:rPr>
                        <a:t>kWh/capita/year </a:t>
                      </a:r>
                      <a:endParaRPr lang="en-GB" sz="1300" b="0" i="0"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Grid connections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fr-FR" sz="1300" b="0" i="0" u="none" strike="noStrike" cap="none" baseline="0" dirty="0">
                          <a:solidFill>
                            <a:srgbClr val="000000"/>
                          </a:solidFill>
                          <a:latin typeface="+mn-lt"/>
                          <a:ea typeface="Times New Roman"/>
                          <a:cs typeface="Times New Roman"/>
                          <a:sym typeface="Times New Roman"/>
                          <a:rtl val="0"/>
                        </a:rPr>
                        <a:t>1,549</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Settlements</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Times New Roman"/>
                        <a:buNone/>
                        <a:tabLst/>
                        <a:defRPr/>
                      </a:pPr>
                      <a:r>
                        <a:rPr lang="en-GB" sz="1300" b="0" i="0" u="none" strike="noStrike" cap="none" baseline="0" dirty="0">
                          <a:solidFill>
                            <a:schemeClr val="tx1"/>
                          </a:solidFill>
                          <a:latin typeface="+mn-lt"/>
                          <a:ea typeface="Times New Roman"/>
                          <a:cs typeface="Times New Roman"/>
                          <a:sym typeface="Times New Roman"/>
                          <a:rtl val="0"/>
                        </a:rPr>
                        <a:t>Grid connections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sv-SE" sz="1300" b="0" i="0" u="none" strike="noStrike" dirty="0">
                          <a:solidFill>
                            <a:srgbClr val="000000"/>
                          </a:solidFill>
                          <a:effectLst/>
                          <a:latin typeface="+mn-lt"/>
                          <a:cs typeface="Times New Roman" panose="02020603050405020304" pitchFamily="18" charset="0"/>
                        </a:rPr>
                        <a:t>33,727,783</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Households</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Times New Roman"/>
                        <a:buNone/>
                        <a:tabLst/>
                        <a:defRPr/>
                      </a:pPr>
                      <a:r>
                        <a:rPr lang="en-GB" sz="1300" b="0" i="0" u="none" strike="noStrike" cap="none" baseline="0" dirty="0">
                          <a:solidFill>
                            <a:schemeClr val="tx1"/>
                          </a:solidFill>
                          <a:latin typeface="+mn-lt"/>
                          <a:ea typeface="Times New Roman"/>
                          <a:cs typeface="Times New Roman"/>
                          <a:sym typeface="Times New Roman"/>
                          <a:rtl val="0"/>
                        </a:rPr>
                        <a:t>Grid connections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fr-FR" sz="1300" b="0" i="0" u="none" strike="noStrike" cap="none" baseline="0" dirty="0">
                          <a:solidFill>
                            <a:srgbClr val="000000"/>
                          </a:solidFill>
                          <a:latin typeface="+mn-lt"/>
                          <a:ea typeface="Times New Roman"/>
                          <a:cs typeface="Times New Roman"/>
                          <a:sym typeface="Times New Roman"/>
                          <a:rtl val="0"/>
                        </a:rPr>
                        <a:t>168,638,916</a:t>
                      </a:r>
                      <a:endParaRPr lang="en-GB" sz="1300" b="0" i="0"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People</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Planned grid expansion </a:t>
                      </a:r>
                      <a:r>
                        <a:rPr lang="en-GB" sz="1300" b="0" i="0" u="none" strike="noStrike" cap="none" baseline="0" dirty="0" smtClean="0">
                          <a:solidFill>
                            <a:schemeClr val="tx1"/>
                          </a:solidFill>
                          <a:latin typeface="+mn-lt"/>
                          <a:ea typeface="Times New Roman"/>
                          <a:cs typeface="Times New Roman"/>
                          <a:sym typeface="Times New Roman"/>
                          <a:rtl val="0"/>
                        </a:rPr>
                        <a:t>(transmission </a:t>
                      </a:r>
                      <a:r>
                        <a:rPr lang="en-GB" sz="1300" b="0" i="0" u="none" strike="noStrike" cap="none" baseline="0" dirty="0">
                          <a:solidFill>
                            <a:schemeClr val="tx1"/>
                          </a:solidFill>
                          <a:latin typeface="+mn-lt"/>
                          <a:ea typeface="Times New Roman"/>
                          <a:cs typeface="Times New Roman"/>
                          <a:sym typeface="Times New Roman"/>
                          <a:rtl val="0"/>
                        </a:rPr>
                        <a:t>with </a:t>
                      </a:r>
                      <a:r>
                        <a:rPr lang="en-GB" sz="1300" b="0" i="0" u="none" strike="noStrike" cap="none" baseline="0" dirty="0" smtClean="0">
                          <a:solidFill>
                            <a:schemeClr val="tx1"/>
                          </a:solidFill>
                          <a:latin typeface="+mn-lt"/>
                          <a:ea typeface="Times New Roman"/>
                          <a:cs typeface="Times New Roman"/>
                          <a:sym typeface="Times New Roman"/>
                          <a:rtl val="0"/>
                        </a:rPr>
                        <a:t>high-voltage </a:t>
                      </a:r>
                      <a:r>
                        <a:rPr lang="en-GB" sz="1300" b="0" i="0" u="none" strike="noStrike" cap="none" baseline="0" dirty="0">
                          <a:solidFill>
                            <a:schemeClr val="tx1"/>
                          </a:solidFill>
                          <a:latin typeface="+mn-lt"/>
                          <a:ea typeface="Times New Roman"/>
                          <a:cs typeface="Times New Roman"/>
                          <a:sym typeface="Times New Roman"/>
                          <a:rtl val="0"/>
                        </a:rPr>
                        <a:t>lines)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4,334</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km</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Grid extensions for those gaining access </a:t>
                      </a:r>
                      <a:r>
                        <a:rPr lang="en-GB" sz="1300" b="0" i="0" u="none" strike="noStrike" cap="none" baseline="0" dirty="0" smtClean="0">
                          <a:solidFill>
                            <a:schemeClr val="tx1"/>
                          </a:solidFill>
                          <a:latin typeface="+mn-lt"/>
                          <a:ea typeface="Times New Roman"/>
                          <a:cs typeface="Times New Roman"/>
                          <a:sym typeface="Times New Roman"/>
                          <a:rtl val="0"/>
                        </a:rPr>
                        <a:t>(transmission </a:t>
                      </a:r>
                      <a:r>
                        <a:rPr lang="en-GB" sz="1300" b="0" i="0" u="none" strike="noStrike" cap="none" baseline="0" dirty="0">
                          <a:solidFill>
                            <a:schemeClr val="tx1"/>
                          </a:solidFill>
                          <a:latin typeface="+mn-lt"/>
                          <a:ea typeface="Times New Roman"/>
                          <a:cs typeface="Times New Roman"/>
                          <a:sym typeface="Times New Roman"/>
                          <a:rtl val="0"/>
                        </a:rPr>
                        <a:t>with </a:t>
                      </a:r>
                      <a:r>
                        <a:rPr lang="en-GB" sz="1300" b="0" i="0" u="none" strike="noStrike" cap="none" baseline="0" dirty="0" smtClean="0">
                          <a:solidFill>
                            <a:schemeClr val="tx1"/>
                          </a:solidFill>
                          <a:latin typeface="+mn-lt"/>
                          <a:ea typeface="Times New Roman"/>
                          <a:cs typeface="Times New Roman"/>
                          <a:sym typeface="Times New Roman"/>
                          <a:rtl val="0"/>
                        </a:rPr>
                        <a:t>medium-voltage </a:t>
                      </a:r>
                      <a:r>
                        <a:rPr lang="en-GB" sz="1300" b="0" i="0" u="none" strike="noStrike" cap="none" baseline="0" dirty="0">
                          <a:solidFill>
                            <a:schemeClr val="tx1"/>
                          </a:solidFill>
                          <a:latin typeface="+mn-lt"/>
                          <a:ea typeface="Times New Roman"/>
                          <a:cs typeface="Times New Roman"/>
                          <a:sym typeface="Times New Roman"/>
                          <a:rtl val="0"/>
                        </a:rPr>
                        <a:t>lines)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78,295</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km</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Grid extensions for those gaining access </a:t>
                      </a:r>
                      <a:r>
                        <a:rPr lang="en-GB" sz="1300" b="0" i="0" u="none" strike="noStrike" cap="none" baseline="0" dirty="0" smtClean="0">
                          <a:solidFill>
                            <a:schemeClr val="tx1"/>
                          </a:solidFill>
                          <a:latin typeface="+mn-lt"/>
                          <a:ea typeface="Times New Roman"/>
                          <a:cs typeface="Times New Roman"/>
                          <a:sym typeface="Times New Roman"/>
                          <a:rtl val="0"/>
                        </a:rPr>
                        <a:t>(distribution </a:t>
                      </a:r>
                      <a:r>
                        <a:rPr lang="en-GB" sz="1300" b="0" i="0" u="none" strike="noStrike" cap="none" baseline="0" dirty="0">
                          <a:solidFill>
                            <a:schemeClr val="tx1"/>
                          </a:solidFill>
                          <a:latin typeface="+mn-lt"/>
                          <a:ea typeface="Times New Roman"/>
                          <a:cs typeface="Times New Roman"/>
                          <a:sym typeface="Times New Roman"/>
                          <a:rtl val="0"/>
                        </a:rPr>
                        <a:t>with </a:t>
                      </a:r>
                      <a:r>
                        <a:rPr lang="en-GB" sz="1300" b="0" i="0" u="none" strike="noStrike" cap="none" baseline="0" dirty="0" smtClean="0">
                          <a:solidFill>
                            <a:schemeClr val="tx1"/>
                          </a:solidFill>
                          <a:latin typeface="+mn-lt"/>
                          <a:ea typeface="Times New Roman"/>
                          <a:cs typeface="Times New Roman"/>
                          <a:sym typeface="Times New Roman"/>
                          <a:rtl val="0"/>
                        </a:rPr>
                        <a:t>medium- </a:t>
                      </a:r>
                      <a:r>
                        <a:rPr lang="en-GB" sz="1300" b="0" i="0" u="none" strike="noStrike" cap="none" baseline="0" dirty="0" smtClean="0">
                          <a:solidFill>
                            <a:schemeClr val="tx1"/>
                          </a:solidFill>
                          <a:latin typeface="+mn-lt"/>
                          <a:ea typeface="Times New Roman"/>
                          <a:cs typeface="Times New Roman"/>
                          <a:sym typeface="Times New Roman"/>
                          <a:rtl val="0"/>
                        </a:rPr>
                        <a:t>and </a:t>
                      </a:r>
                      <a:r>
                        <a:rPr lang="en-GB" sz="1300" b="0" i="0" u="none" strike="noStrike" cap="none" baseline="0" dirty="0" smtClean="0">
                          <a:solidFill>
                            <a:schemeClr val="tx1"/>
                          </a:solidFill>
                          <a:latin typeface="+mn-lt"/>
                          <a:ea typeface="Times New Roman"/>
                          <a:cs typeface="Times New Roman"/>
                          <a:sym typeface="Times New Roman"/>
                          <a:rtl val="0"/>
                        </a:rPr>
                        <a:t>low-voltage </a:t>
                      </a:r>
                      <a:r>
                        <a:rPr lang="en-GB" sz="1300" b="0" i="0" u="none" strike="noStrike" cap="none" baseline="0" dirty="0">
                          <a:solidFill>
                            <a:schemeClr val="tx1"/>
                          </a:solidFill>
                          <a:latin typeface="+mn-lt"/>
                          <a:ea typeface="Times New Roman"/>
                          <a:cs typeface="Times New Roman"/>
                          <a:sym typeface="Times New Roman"/>
                          <a:rtl val="0"/>
                        </a:rPr>
                        <a:t>lines)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1,084,544</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km</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Times New Roman"/>
                        <a:buNone/>
                        <a:tabLst/>
                        <a:defRPr/>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5,475</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Settlements</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9"/>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2,433,871</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Households</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0"/>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12,169,354</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People</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1"/>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generating capacity</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0.9</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GW</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2"/>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electricity generation</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2.1</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TWh</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3"/>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539</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Settlements</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4"/>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51,636</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Households</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5"/>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258,180</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People</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6"/>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 generating capacity</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0.015</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GW</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7"/>
                  </a:ext>
                </a:extLst>
              </a:tr>
              <a:tr h="0">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 electricity generation</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0.044</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TWh</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8"/>
                  </a:ext>
                </a:extLst>
              </a:tr>
            </a:tbl>
          </a:graphicData>
        </a:graphic>
      </p:graphicFrame>
      <p:pic>
        <p:nvPicPr>
          <p:cNvPr id="15" name="Picture 2"/>
          <p:cNvPicPr>
            <a:picLocks noChangeAspect="1"/>
          </p:cNvPicPr>
          <p:nvPr/>
        </p:nvPicPr>
        <p:blipFill rotWithShape="1">
          <a:blip r:embed="rId3"/>
          <a:srcRect l="31842" t="18709" r="29419" b="22982"/>
          <a:stretch/>
        </p:blipFill>
        <p:spPr>
          <a:xfrm>
            <a:off x="9982200" y="1817462"/>
            <a:ext cx="2154837" cy="1866900"/>
          </a:xfrm>
          <a:prstGeom prst="rect">
            <a:avLst/>
          </a:prstGeom>
          <a:ln>
            <a:noFill/>
          </a:ln>
        </p:spPr>
      </p:pic>
      <p:pic>
        <p:nvPicPr>
          <p:cNvPr id="16" name="Picture 2"/>
          <p:cNvPicPr>
            <a:picLocks noChangeAspect="1"/>
          </p:cNvPicPr>
          <p:nvPr/>
        </p:nvPicPr>
        <p:blipFill rotWithShape="1">
          <a:blip r:embed="rId3"/>
          <a:srcRect l="31714" t="91391" r="31948" b="981"/>
          <a:stretch/>
        </p:blipFill>
        <p:spPr>
          <a:xfrm>
            <a:off x="9801465" y="3617230"/>
            <a:ext cx="2170845" cy="287927"/>
          </a:xfrm>
          <a:prstGeom prst="rect">
            <a:avLst/>
          </a:prstGeom>
          <a:ln>
            <a:noFill/>
          </a:ln>
        </p:spPr>
      </p:pic>
    </p:spTree>
    <p:extLst>
      <p:ext uri="{BB962C8B-B14F-4D97-AF65-F5344CB8AC3E}">
        <p14:creationId xmlns:p14="http://schemas.microsoft.com/office/powerpoint/2010/main" val="1748790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24</a:t>
            </a:fld>
            <a:endParaRPr lang="en-GB" dirty="0">
              <a:solidFill>
                <a:schemeClr val="bg1"/>
              </a:solidFill>
            </a:endParaRPr>
          </a:p>
        </p:txBody>
      </p:sp>
      <p:sp>
        <p:nvSpPr>
          <p:cNvPr id="11" name="TextBox 10"/>
          <p:cNvSpPr txBox="1"/>
          <p:nvPr/>
        </p:nvSpPr>
        <p:spPr>
          <a:xfrm>
            <a:off x="524306" y="5783822"/>
            <a:ext cx="5404757" cy="523220"/>
          </a:xfrm>
          <a:prstGeom prst="rect">
            <a:avLst/>
          </a:prstGeom>
          <a:noFill/>
        </p:spPr>
        <p:txBody>
          <a:bodyPr wrap="square" rtlCol="0">
            <a:spAutoFit/>
          </a:bodyPr>
          <a:lstStyle/>
          <a:p>
            <a:pPr algn="ctr"/>
            <a:r>
              <a:rPr lang="en-US" sz="1400" dirty="0" smtClean="0"/>
              <a:t>Least-cost </a:t>
            </a:r>
            <a:r>
              <a:rPr lang="en-US" sz="1400" dirty="0"/>
              <a:t>LCOEs in Ethiopia as a function of the distance to the grid and population density</a:t>
            </a:r>
          </a:p>
        </p:txBody>
      </p:sp>
      <p:sp>
        <p:nvSpPr>
          <p:cNvPr id="12" name="TextBox 11"/>
          <p:cNvSpPr txBox="1"/>
          <p:nvPr/>
        </p:nvSpPr>
        <p:spPr>
          <a:xfrm>
            <a:off x="6787243" y="5783822"/>
            <a:ext cx="5404757" cy="523220"/>
          </a:xfrm>
          <a:prstGeom prst="rect">
            <a:avLst/>
          </a:prstGeom>
          <a:noFill/>
        </p:spPr>
        <p:txBody>
          <a:bodyPr wrap="square" rtlCol="0">
            <a:spAutoFit/>
          </a:bodyPr>
          <a:lstStyle/>
          <a:p>
            <a:pPr algn="ctr"/>
            <a:r>
              <a:rPr lang="en-US" sz="1400" dirty="0"/>
              <a:t>Ethiopia, </a:t>
            </a:r>
            <a:r>
              <a:rPr lang="en-US" sz="1400" dirty="0" smtClean="0"/>
              <a:t>least-cost </a:t>
            </a:r>
            <a:r>
              <a:rPr lang="en-US" sz="1400" dirty="0"/>
              <a:t>split among </a:t>
            </a:r>
            <a:r>
              <a:rPr lang="en-US" sz="1400" dirty="0" smtClean="0"/>
              <a:t>grid</a:t>
            </a:r>
            <a:r>
              <a:rPr lang="en-US" sz="1400" dirty="0"/>
              <a:t>, </a:t>
            </a:r>
            <a:r>
              <a:rPr lang="en-US" sz="1400" dirty="0" smtClean="0"/>
              <a:t>mini-grid </a:t>
            </a:r>
            <a:r>
              <a:rPr lang="en-US" sz="1400" dirty="0"/>
              <a:t>and </a:t>
            </a:r>
            <a:r>
              <a:rPr lang="en-US" sz="1400" dirty="0" smtClean="0"/>
              <a:t>standalone </a:t>
            </a:r>
            <a:r>
              <a:rPr lang="en-US" sz="1400" dirty="0"/>
              <a:t>electrification technologies</a:t>
            </a:r>
          </a:p>
        </p:txBody>
      </p:sp>
      <p:sp>
        <p:nvSpPr>
          <p:cNvPr id="13" name="Title 1"/>
          <p:cNvSpPr txBox="1">
            <a:spLocks/>
          </p:cNvSpPr>
          <p:nvPr/>
        </p:nvSpPr>
        <p:spPr>
          <a:xfrm>
            <a:off x="990184" y="321450"/>
            <a:ext cx="10363616" cy="6503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ONSSET </a:t>
            </a:r>
            <a:r>
              <a:rPr lang="sv-SE" sz="4400" dirty="0"/>
              <a:t>r</a:t>
            </a:r>
            <a:r>
              <a:rPr lang="sv-SE" sz="4400" dirty="0" smtClean="0"/>
              <a:t>esults</a:t>
            </a:r>
            <a:r>
              <a:rPr lang="sv-SE" sz="4400" dirty="0" smtClean="0"/>
              <a:t> </a:t>
            </a:r>
            <a:r>
              <a:rPr lang="sv-SE" sz="4400" dirty="0"/>
              <a:t>– </a:t>
            </a:r>
            <a:r>
              <a:rPr lang="sv-SE" sz="4400" dirty="0" smtClean="0"/>
              <a:t>the </a:t>
            </a:r>
            <a:r>
              <a:rPr lang="sv-SE" sz="4400" dirty="0"/>
              <a:t>case</a:t>
            </a:r>
            <a:r>
              <a:rPr lang="sv-SE" sz="4400" dirty="0"/>
              <a:t> </a:t>
            </a:r>
            <a:r>
              <a:rPr lang="sv-SE" sz="4400" dirty="0"/>
              <a:t>study</a:t>
            </a:r>
            <a:r>
              <a:rPr lang="sv-SE" sz="4400" dirty="0"/>
              <a:t> </a:t>
            </a:r>
            <a:r>
              <a:rPr lang="sv-SE" sz="4400" dirty="0"/>
              <a:t>of</a:t>
            </a:r>
            <a:r>
              <a:rPr lang="sv-SE" sz="4400" dirty="0"/>
              <a:t> </a:t>
            </a:r>
            <a:r>
              <a:rPr lang="sv-SE" sz="4400" dirty="0"/>
              <a:t>Ethiopia</a:t>
            </a:r>
            <a:endParaRPr lang="en-GB" sz="4400" dirty="0"/>
          </a:p>
        </p:txBody>
      </p:sp>
      <p:sp>
        <p:nvSpPr>
          <p:cNvPr id="15" name="Freccia destra 10"/>
          <p:cNvSpPr/>
          <p:nvPr/>
        </p:nvSpPr>
        <p:spPr>
          <a:xfrm>
            <a:off x="6189187" y="3068960"/>
            <a:ext cx="290424" cy="648072"/>
          </a:xfrm>
          <a:prstGeom prst="rightArrow">
            <a:avLst/>
          </a:prstGeom>
          <a:ln w="28575" cmpd="sng"/>
        </p:spPr>
        <p:style>
          <a:lnRef idx="2">
            <a:schemeClr val="accent5"/>
          </a:lnRef>
          <a:fillRef idx="1">
            <a:schemeClr val="lt1"/>
          </a:fillRef>
          <a:effectRef idx="0">
            <a:schemeClr val="accent5"/>
          </a:effectRef>
          <a:fontRef idx="minor">
            <a:schemeClr val="dk1"/>
          </a:fontRef>
        </p:style>
        <p:txBody>
          <a:bodyPr rtlCol="0" anchor="ctr"/>
          <a:lstStyle/>
          <a:p>
            <a:pPr algn="ctr"/>
            <a:endParaRPr lang="it-IT" sz="2400" dirty="0"/>
          </a:p>
        </p:txBody>
      </p:sp>
      <p:pic>
        <p:nvPicPr>
          <p:cNvPr id="14" name="Picture 13" descr="Fra:Users:Francesco:Box Sync:dESA:07 Papers:01Paper Writing:20141024_EnergyTech comparison for energy access:Review Energy:3D Ethiopia.png"/>
          <p:cNvPicPr/>
          <p:nvPr/>
        </p:nvPicPr>
        <p:blipFill rotWithShape="1">
          <a:blip r:embed="rId3" cstate="print">
            <a:extLst>
              <a:ext uri="{28A0092B-C50C-407E-A947-70E740481C1C}">
                <a14:useLocalDpi xmlns:a14="http://schemas.microsoft.com/office/drawing/2010/main"/>
              </a:ext>
            </a:extLst>
          </a:blip>
          <a:srcRect l="5272"/>
          <a:stretch/>
        </p:blipFill>
        <p:spPr bwMode="auto">
          <a:xfrm>
            <a:off x="264185" y="1304469"/>
            <a:ext cx="5925001" cy="4465699"/>
          </a:xfrm>
          <a:prstGeom prst="rect">
            <a:avLst/>
          </a:prstGeom>
          <a:noFill/>
          <a:ln>
            <a:noFill/>
          </a:ln>
          <a:extLst>
            <a:ext uri="{53640926-AAD7-44D8-BBD7-CCE9431645EC}">
              <a14:shadowObscured xmlns:a14="http://schemas.microsoft.com/office/drawing/2010/main"/>
            </a:ext>
          </a:extLst>
        </p:spPr>
      </p:pic>
      <p:pic>
        <p:nvPicPr>
          <p:cNvPr id="18" name="Picture 17"/>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517913" y="1479482"/>
            <a:ext cx="5674087" cy="3827027"/>
          </a:xfrm>
          <a:prstGeom prst="rect">
            <a:avLst/>
          </a:prstGeom>
          <a:noFill/>
          <a:ln>
            <a:noFill/>
          </a:ln>
        </p:spPr>
      </p:pic>
      <p:sp>
        <p:nvSpPr>
          <p:cNvPr id="9" name="Slide Number Placeholder 1"/>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3956" rtl="0" eaLnBrk="1" latinLnBrk="0" hangingPunct="1">
              <a:defRPr sz="1200" kern="1200">
                <a:solidFill>
                  <a:schemeClr val="tx1"/>
                </a:solidFill>
                <a:latin typeface="+mn-lt"/>
                <a:ea typeface="+mn-ea"/>
                <a:cs typeface="+mn-cs"/>
              </a:defRPr>
            </a:lvl1pPr>
            <a:lvl2pPr marL="456977" algn="l" defTabSz="913956" rtl="0" eaLnBrk="1" latinLnBrk="0" hangingPunct="1">
              <a:defRPr sz="1800" kern="1200">
                <a:solidFill>
                  <a:schemeClr val="tx1"/>
                </a:solidFill>
                <a:latin typeface="+mn-lt"/>
                <a:ea typeface="+mn-ea"/>
                <a:cs typeface="+mn-cs"/>
              </a:defRPr>
            </a:lvl2pPr>
            <a:lvl3pPr marL="913956" algn="l" defTabSz="913956" rtl="0" eaLnBrk="1" latinLnBrk="0" hangingPunct="1">
              <a:defRPr sz="1800" kern="1200">
                <a:solidFill>
                  <a:schemeClr val="tx1"/>
                </a:solidFill>
                <a:latin typeface="+mn-lt"/>
                <a:ea typeface="+mn-ea"/>
                <a:cs typeface="+mn-cs"/>
              </a:defRPr>
            </a:lvl3pPr>
            <a:lvl4pPr marL="1370932" algn="l" defTabSz="913956" rtl="0" eaLnBrk="1" latinLnBrk="0" hangingPunct="1">
              <a:defRPr sz="1800" kern="1200">
                <a:solidFill>
                  <a:schemeClr val="tx1"/>
                </a:solidFill>
                <a:latin typeface="+mn-lt"/>
                <a:ea typeface="+mn-ea"/>
                <a:cs typeface="+mn-cs"/>
              </a:defRPr>
            </a:lvl4pPr>
            <a:lvl5pPr marL="1827911" algn="l" defTabSz="913956" rtl="0" eaLnBrk="1" latinLnBrk="0" hangingPunct="1">
              <a:defRPr sz="1800" kern="1200">
                <a:solidFill>
                  <a:schemeClr val="tx1"/>
                </a:solidFill>
                <a:latin typeface="+mn-lt"/>
                <a:ea typeface="+mn-ea"/>
                <a:cs typeface="+mn-cs"/>
              </a:defRPr>
            </a:lvl5pPr>
            <a:lvl6pPr marL="2284888" algn="l" defTabSz="913956" rtl="0" eaLnBrk="1" latinLnBrk="0" hangingPunct="1">
              <a:defRPr sz="1800" kern="1200">
                <a:solidFill>
                  <a:schemeClr val="tx1"/>
                </a:solidFill>
                <a:latin typeface="+mn-lt"/>
                <a:ea typeface="+mn-ea"/>
                <a:cs typeface="+mn-cs"/>
              </a:defRPr>
            </a:lvl6pPr>
            <a:lvl7pPr marL="2741865" algn="l" defTabSz="913956" rtl="0" eaLnBrk="1" latinLnBrk="0" hangingPunct="1">
              <a:defRPr sz="1800" kern="1200">
                <a:solidFill>
                  <a:schemeClr val="tx1"/>
                </a:solidFill>
                <a:latin typeface="+mn-lt"/>
                <a:ea typeface="+mn-ea"/>
                <a:cs typeface="+mn-cs"/>
              </a:defRPr>
            </a:lvl7pPr>
            <a:lvl8pPr marL="3198843" algn="l" defTabSz="913956" rtl="0" eaLnBrk="1" latinLnBrk="0" hangingPunct="1">
              <a:defRPr sz="1800" kern="1200">
                <a:solidFill>
                  <a:schemeClr val="tx1"/>
                </a:solidFill>
                <a:latin typeface="+mn-lt"/>
                <a:ea typeface="+mn-ea"/>
                <a:cs typeface="+mn-cs"/>
              </a:defRPr>
            </a:lvl8pPr>
            <a:lvl9pPr marL="3655820" algn="l" defTabSz="913956" rtl="0" eaLnBrk="1" latinLnBrk="0" hangingPunct="1">
              <a:defRPr sz="1800" kern="1200">
                <a:solidFill>
                  <a:schemeClr val="tx1"/>
                </a:solidFill>
                <a:latin typeface="+mn-lt"/>
                <a:ea typeface="+mn-ea"/>
                <a:cs typeface="+mn-cs"/>
              </a:defRPr>
            </a:lvl9pPr>
          </a:lstStyle>
          <a:p>
            <a:r>
              <a:rPr lang="en-GB" dirty="0"/>
              <a:t>52</a:t>
            </a:r>
          </a:p>
        </p:txBody>
      </p:sp>
    </p:spTree>
    <p:extLst>
      <p:ext uri="{BB962C8B-B14F-4D97-AF65-F5344CB8AC3E}">
        <p14:creationId xmlns:p14="http://schemas.microsoft.com/office/powerpoint/2010/main" val="2184604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25</a:t>
            </a:fld>
            <a:endParaRPr lang="en-GB" dirty="0"/>
          </a:p>
        </p:txBody>
      </p:sp>
      <p:sp>
        <p:nvSpPr>
          <p:cNvPr id="13" name="Title 1"/>
          <p:cNvSpPr txBox="1">
            <a:spLocks/>
          </p:cNvSpPr>
          <p:nvPr/>
        </p:nvSpPr>
        <p:spPr>
          <a:xfrm>
            <a:off x="838200" y="26418"/>
            <a:ext cx="10634921"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ONSSET </a:t>
            </a:r>
            <a:r>
              <a:rPr lang="sv-SE" sz="4400" dirty="0"/>
              <a:t>r</a:t>
            </a:r>
            <a:r>
              <a:rPr lang="sv-SE" sz="4400" dirty="0" smtClean="0"/>
              <a:t>esults</a:t>
            </a:r>
            <a:r>
              <a:rPr lang="sv-SE" sz="4400" dirty="0" smtClean="0"/>
              <a:t> </a:t>
            </a:r>
            <a:r>
              <a:rPr lang="sv-SE" sz="4400" dirty="0"/>
              <a:t>– </a:t>
            </a:r>
            <a:r>
              <a:rPr lang="sv-SE" sz="4400" dirty="0" smtClean="0"/>
              <a:t>the </a:t>
            </a:r>
            <a:r>
              <a:rPr lang="sv-SE" sz="4400" dirty="0"/>
              <a:t>case</a:t>
            </a:r>
            <a:r>
              <a:rPr lang="sv-SE" sz="4400" dirty="0"/>
              <a:t> </a:t>
            </a:r>
            <a:r>
              <a:rPr lang="sv-SE" sz="4400" dirty="0"/>
              <a:t>study</a:t>
            </a:r>
            <a:r>
              <a:rPr lang="sv-SE" sz="4400" dirty="0"/>
              <a:t> </a:t>
            </a:r>
            <a:r>
              <a:rPr lang="sv-SE" sz="4400" dirty="0"/>
              <a:t>of</a:t>
            </a:r>
            <a:r>
              <a:rPr lang="sv-SE" sz="4400" dirty="0"/>
              <a:t> </a:t>
            </a:r>
            <a:r>
              <a:rPr lang="sv-SE" sz="4400" dirty="0"/>
              <a:t>Ethiopia</a:t>
            </a:r>
            <a:endParaRPr lang="en-GB" sz="4400" dirty="0"/>
          </a:p>
        </p:txBody>
      </p:sp>
      <p:graphicFrame>
        <p:nvGraphicFramePr>
          <p:cNvPr id="18" name="Shape 357"/>
          <p:cNvGraphicFramePr/>
          <p:nvPr>
            <p:extLst>
              <p:ext uri="{D42A27DB-BD31-4B8C-83A1-F6EECF244321}">
                <p14:modId xmlns:p14="http://schemas.microsoft.com/office/powerpoint/2010/main" val="1098771976"/>
              </p:ext>
            </p:extLst>
          </p:nvPr>
        </p:nvGraphicFramePr>
        <p:xfrm>
          <a:off x="1485897" y="1752975"/>
          <a:ext cx="7951033" cy="4311813"/>
        </p:xfrm>
        <a:graphic>
          <a:graphicData uri="http://schemas.openxmlformats.org/drawingml/2006/table">
            <a:tbl>
              <a:tblPr>
                <a:noFill/>
              </a:tblPr>
              <a:tblGrid>
                <a:gridCol w="5124454">
                  <a:extLst>
                    <a:ext uri="{9D8B030D-6E8A-4147-A177-3AD203B41FA5}">
                      <a16:colId xmlns="" xmlns:a16="http://schemas.microsoft.com/office/drawing/2014/main" val="20000"/>
                    </a:ext>
                  </a:extLst>
                </a:gridCol>
                <a:gridCol w="1484029">
                  <a:extLst>
                    <a:ext uri="{9D8B030D-6E8A-4147-A177-3AD203B41FA5}">
                      <a16:colId xmlns="" xmlns:a16="http://schemas.microsoft.com/office/drawing/2014/main" val="20001"/>
                    </a:ext>
                  </a:extLst>
                </a:gridCol>
                <a:gridCol w="1342550">
                  <a:extLst>
                    <a:ext uri="{9D8B030D-6E8A-4147-A177-3AD203B41FA5}">
                      <a16:colId xmlns="" xmlns:a16="http://schemas.microsoft.com/office/drawing/2014/main" val="20002"/>
                    </a:ext>
                  </a:extLst>
                </a:gridCol>
              </a:tblGrid>
              <a:tr h="248551">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1" i="0" u="none" strike="noStrike" cap="none" baseline="0" dirty="0">
                          <a:solidFill>
                            <a:schemeClr val="bg1"/>
                          </a:solidFill>
                          <a:latin typeface="+mn-lt"/>
                          <a:ea typeface="Times New Roman"/>
                          <a:cs typeface="Times New Roman"/>
                          <a:sym typeface="Times New Roman"/>
                          <a:rtl val="0"/>
                        </a:rPr>
                        <a:t>Item</a:t>
                      </a:r>
                    </a:p>
                  </a:txBody>
                  <a:tcPr marL="0" marR="0" marT="0" marB="0" anchor="ctr">
                    <a:lnL w="12700"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1" i="0" u="none" strike="noStrike" cap="none" baseline="0" dirty="0">
                          <a:solidFill>
                            <a:schemeClr val="bg1"/>
                          </a:solidFill>
                          <a:latin typeface="+mn-lt"/>
                          <a:ea typeface="Times New Roman"/>
                          <a:cs typeface="Times New Roman"/>
                          <a:sym typeface="Times New Roman"/>
                          <a:rtl val="0"/>
                        </a:rPr>
                        <a:t>Related physical unit</a:t>
                      </a:r>
                    </a:p>
                  </a:txBody>
                  <a:tcPr marL="0" marR="0" marT="0" marB="0" anchor="ctr">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1" i="1" u="none" strike="noStrike" cap="none" baseline="0" dirty="0">
                          <a:solidFill>
                            <a:schemeClr val="bg1"/>
                          </a:solidFill>
                          <a:latin typeface="+mn-lt"/>
                          <a:ea typeface="Times New Roman"/>
                          <a:cs typeface="Times New Roman"/>
                          <a:sym typeface="Times New Roman"/>
                          <a:rtl val="0"/>
                        </a:rPr>
                        <a:t>Unit</a:t>
                      </a:r>
                    </a:p>
                  </a:txBody>
                  <a:tcPr marL="0" marR="0" marT="0" marB="0" anchor="ctr">
                    <a:lnL w="952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0000"/>
                  </a:ext>
                </a:extLst>
              </a:tr>
              <a:tr h="248551">
                <a:tc>
                  <a:txBody>
                    <a:bodyPr/>
                    <a:lstStyle/>
                    <a:p>
                      <a:pPr marL="0" marR="0" lvl="0" indent="0" algn="ctr" defTabSz="457200" rtl="0" eaLnBrk="1" fontAlgn="auto" latinLnBrk="0" hangingPunct="1">
                        <a:lnSpc>
                          <a:spcPct val="100000"/>
                        </a:lnSpc>
                        <a:spcBef>
                          <a:spcPts val="0"/>
                        </a:spcBef>
                        <a:spcAft>
                          <a:spcPts val="0"/>
                        </a:spcAft>
                        <a:buClr>
                          <a:srgbClr val="000000"/>
                        </a:buClr>
                        <a:buSzPct val="25000"/>
                        <a:buFont typeface="Times New Roman"/>
                        <a:buNone/>
                        <a:tabLst/>
                        <a:defRPr/>
                      </a:pPr>
                      <a:r>
                        <a:rPr lang="en-GB" sz="1300" b="0" i="0" u="none" strike="noStrike" cap="none" baseline="0" dirty="0">
                          <a:solidFill>
                            <a:schemeClr val="tx1"/>
                          </a:solidFill>
                          <a:latin typeface="+mn-lt"/>
                          <a:ea typeface="Times New Roman"/>
                          <a:cs typeface="Times New Roman"/>
                          <a:sym typeface="Times New Roman"/>
                          <a:rtl val="0"/>
                        </a:rPr>
                        <a:t>Rural demand target </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404040"/>
                          </a:solidFill>
                          <a:latin typeface="+mn-lt"/>
                          <a:ea typeface="Times New Roman"/>
                          <a:cs typeface="Times New Roman"/>
                          <a:sym typeface="Times New Roman"/>
                          <a:rtl val="0"/>
                        </a:rPr>
                        <a:t>150</a:t>
                      </a:r>
                      <a:endParaRPr lang="en-GB" sz="1300" b="0" i="0"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404040"/>
                          </a:solidFill>
                          <a:latin typeface="+mn-lt"/>
                          <a:ea typeface="Times New Roman"/>
                          <a:cs typeface="Times New Roman"/>
                          <a:sym typeface="Times New Roman"/>
                          <a:rtl val="0"/>
                        </a:rPr>
                        <a:t>kWh/capita/year </a:t>
                      </a:r>
                      <a:endParaRPr lang="en-GB" sz="1300" b="0" i="1"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48551">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Urban demand target </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404040"/>
                          </a:solidFill>
                          <a:latin typeface="+mn-lt"/>
                          <a:ea typeface="Times New Roman"/>
                          <a:cs typeface="Times New Roman"/>
                          <a:sym typeface="Times New Roman"/>
                          <a:rtl val="0"/>
                        </a:rPr>
                        <a:t>300</a:t>
                      </a:r>
                      <a:endParaRPr lang="en-GB" sz="1300" b="0" i="0"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Pct val="25000"/>
                        <a:buFont typeface="Times New Roman"/>
                        <a:buNone/>
                        <a:tabLst/>
                        <a:defRPr/>
                      </a:pPr>
                      <a:r>
                        <a:rPr lang="en-GB" sz="1300" b="0" i="0" u="none" strike="noStrike" cap="none" baseline="0" dirty="0">
                          <a:solidFill>
                            <a:srgbClr val="404040"/>
                          </a:solidFill>
                          <a:latin typeface="+mn-lt"/>
                          <a:ea typeface="Times New Roman"/>
                          <a:cs typeface="Times New Roman"/>
                          <a:sym typeface="Times New Roman"/>
                          <a:rtl val="0"/>
                        </a:rPr>
                        <a:t>kWh/capita/year </a:t>
                      </a:r>
                      <a:endParaRPr lang="en-GB" sz="1300" b="0" i="0" u="none" strike="noStrike" cap="none" baseline="0" dirty="0">
                        <a:solidFill>
                          <a:srgbClr val="000000"/>
                        </a:solidFill>
                        <a:latin typeface="+mn-lt"/>
                        <a:ea typeface="Times New Roman"/>
                        <a:cs typeface="Times New Roman"/>
                        <a:sym typeface="Times New Roman"/>
                        <a:rtl val="0"/>
                      </a:endParaRP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Grid connections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fr-FR" sz="1300" b="0" i="0" u="none" strike="noStrike" kern="1200" cap="none" baseline="0" dirty="0">
                          <a:solidFill>
                            <a:srgbClr val="404040"/>
                          </a:solidFill>
                          <a:latin typeface="+mn-lt"/>
                          <a:ea typeface="Times New Roman"/>
                          <a:cs typeface="Times New Roman"/>
                          <a:rtl val="0"/>
                        </a:rPr>
                        <a:t>7,844</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Settlements</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Grid connections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sv-SE" sz="1300" b="0" i="0" u="none" strike="noStrike" kern="1200" cap="none" baseline="0" dirty="0">
                          <a:solidFill>
                            <a:srgbClr val="404040"/>
                          </a:solidFill>
                          <a:latin typeface="+mn-lt"/>
                          <a:ea typeface="Times New Roman"/>
                          <a:cs typeface="Times New Roman"/>
                          <a:rtl val="0"/>
                        </a:rPr>
                        <a:t>25,424,842</a:t>
                      </a:r>
                    </a:p>
                  </a:txBody>
                  <a:tcPr marL="68562" marR="68562"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Households</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Grid distribution</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fr-FR" sz="1300" b="0" i="0" u="none" strike="noStrike" kern="1200" cap="none" baseline="0" dirty="0">
                          <a:solidFill>
                            <a:srgbClr val="404040"/>
                          </a:solidFill>
                          <a:latin typeface="+mn-lt"/>
                          <a:ea typeface="Times New Roman"/>
                          <a:cs typeface="Times New Roman"/>
                          <a:rtl val="0"/>
                        </a:rPr>
                        <a:t>127,124,209</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People</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Planned grid expansion </a:t>
                      </a:r>
                      <a:r>
                        <a:rPr lang="en-GB" sz="1300" b="0" i="0" u="none" strike="noStrike" cap="none" baseline="0" dirty="0" smtClean="0">
                          <a:solidFill>
                            <a:schemeClr val="tx1"/>
                          </a:solidFill>
                          <a:latin typeface="+mn-lt"/>
                          <a:ea typeface="Times New Roman"/>
                          <a:cs typeface="Times New Roman"/>
                          <a:sym typeface="Times New Roman"/>
                          <a:rtl val="0"/>
                        </a:rPr>
                        <a:t>(transmission </a:t>
                      </a:r>
                      <a:r>
                        <a:rPr lang="en-GB" sz="1300" b="0" i="0" u="none" strike="noStrike" cap="none" baseline="0" dirty="0">
                          <a:solidFill>
                            <a:schemeClr val="tx1"/>
                          </a:solidFill>
                          <a:latin typeface="+mn-lt"/>
                          <a:ea typeface="Times New Roman"/>
                          <a:cs typeface="Times New Roman"/>
                          <a:sym typeface="Times New Roman"/>
                          <a:rtl val="0"/>
                        </a:rPr>
                        <a:t>with </a:t>
                      </a:r>
                      <a:r>
                        <a:rPr lang="en-GB" sz="1300" b="0" i="0" u="none" strike="noStrike" cap="none" baseline="0" dirty="0" smtClean="0">
                          <a:solidFill>
                            <a:schemeClr val="tx1"/>
                          </a:solidFill>
                          <a:latin typeface="+mn-lt"/>
                          <a:ea typeface="Times New Roman"/>
                          <a:cs typeface="Times New Roman"/>
                          <a:sym typeface="Times New Roman"/>
                          <a:rtl val="0"/>
                        </a:rPr>
                        <a:t>high-voltage </a:t>
                      </a:r>
                      <a:r>
                        <a:rPr lang="en-GB" sz="1300" b="0" i="0" u="none" strike="noStrike" cap="none" baseline="0" dirty="0">
                          <a:solidFill>
                            <a:schemeClr val="tx1"/>
                          </a:solidFill>
                          <a:latin typeface="+mn-lt"/>
                          <a:ea typeface="Times New Roman"/>
                          <a:cs typeface="Times New Roman"/>
                          <a:sym typeface="Times New Roman"/>
                          <a:rtl val="0"/>
                        </a:rPr>
                        <a:t>lines)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5,431</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km</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248551">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Grid extensions for those gaining access </a:t>
                      </a:r>
                      <a:r>
                        <a:rPr lang="en-GB" sz="1300" b="0" i="0" u="none" strike="noStrike" cap="none" baseline="0" dirty="0" smtClean="0">
                          <a:solidFill>
                            <a:schemeClr val="tx1"/>
                          </a:solidFill>
                          <a:latin typeface="+mn-lt"/>
                          <a:ea typeface="Times New Roman"/>
                          <a:cs typeface="Times New Roman"/>
                          <a:sym typeface="Times New Roman"/>
                          <a:rtl val="0"/>
                        </a:rPr>
                        <a:t>(transmission </a:t>
                      </a:r>
                      <a:r>
                        <a:rPr lang="en-GB" sz="1300" b="0" i="0" u="none" strike="noStrike" cap="none" baseline="0" dirty="0">
                          <a:solidFill>
                            <a:schemeClr val="tx1"/>
                          </a:solidFill>
                          <a:latin typeface="+mn-lt"/>
                          <a:ea typeface="Times New Roman"/>
                          <a:cs typeface="Times New Roman"/>
                          <a:sym typeface="Times New Roman"/>
                          <a:rtl val="0"/>
                        </a:rPr>
                        <a:t>with </a:t>
                      </a:r>
                      <a:r>
                        <a:rPr lang="en-GB" sz="1300" b="0" i="0" u="none" strike="noStrike" cap="none" baseline="0" dirty="0" smtClean="0">
                          <a:solidFill>
                            <a:schemeClr val="tx1"/>
                          </a:solidFill>
                          <a:latin typeface="+mn-lt"/>
                          <a:ea typeface="Times New Roman"/>
                          <a:cs typeface="Times New Roman"/>
                          <a:sym typeface="Times New Roman"/>
                          <a:rtl val="0"/>
                        </a:rPr>
                        <a:t>medium-voltage </a:t>
                      </a:r>
                      <a:r>
                        <a:rPr lang="en-GB" sz="1300" b="0" i="0" u="none" strike="noStrike" cap="none" baseline="0" dirty="0">
                          <a:solidFill>
                            <a:schemeClr val="tx1"/>
                          </a:solidFill>
                          <a:latin typeface="+mn-lt"/>
                          <a:ea typeface="Times New Roman"/>
                          <a:cs typeface="Times New Roman"/>
                          <a:sym typeface="Times New Roman"/>
                          <a:rtl val="0"/>
                        </a:rPr>
                        <a:t>lines)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36,343</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km</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248551">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chemeClr val="tx1"/>
                          </a:solidFill>
                          <a:latin typeface="+mn-lt"/>
                          <a:ea typeface="Times New Roman"/>
                          <a:cs typeface="Times New Roman"/>
                          <a:sym typeface="Times New Roman"/>
                          <a:rtl val="0"/>
                        </a:rPr>
                        <a:t>Grid extensions for those gaining access </a:t>
                      </a:r>
                      <a:r>
                        <a:rPr lang="en-GB" sz="1300" b="0" i="0" u="none" strike="noStrike" cap="none" baseline="0" dirty="0" smtClean="0">
                          <a:solidFill>
                            <a:schemeClr val="tx1"/>
                          </a:solidFill>
                          <a:latin typeface="+mn-lt"/>
                          <a:ea typeface="Times New Roman"/>
                          <a:cs typeface="Times New Roman"/>
                          <a:sym typeface="Times New Roman"/>
                          <a:rtl val="0"/>
                        </a:rPr>
                        <a:t>(distribution </a:t>
                      </a:r>
                      <a:r>
                        <a:rPr lang="en-GB" sz="1300" b="0" i="0" u="none" strike="noStrike" cap="none" baseline="0" dirty="0">
                          <a:solidFill>
                            <a:schemeClr val="tx1"/>
                          </a:solidFill>
                          <a:latin typeface="+mn-lt"/>
                          <a:ea typeface="Times New Roman"/>
                          <a:cs typeface="Times New Roman"/>
                          <a:sym typeface="Times New Roman"/>
                          <a:rtl val="0"/>
                        </a:rPr>
                        <a:t>with </a:t>
                      </a:r>
                      <a:r>
                        <a:rPr lang="en-GB" sz="1300" b="0" i="0" u="none" strike="noStrike" cap="none" baseline="0" dirty="0" smtClean="0">
                          <a:solidFill>
                            <a:schemeClr val="tx1"/>
                          </a:solidFill>
                          <a:latin typeface="+mn-lt"/>
                          <a:ea typeface="Times New Roman"/>
                          <a:cs typeface="Times New Roman"/>
                          <a:sym typeface="Times New Roman"/>
                          <a:rtl val="0"/>
                        </a:rPr>
                        <a:t>medium- </a:t>
                      </a:r>
                      <a:r>
                        <a:rPr lang="en-GB" sz="1300" b="0" i="0" u="none" strike="noStrike" cap="none" baseline="0" dirty="0" smtClean="0">
                          <a:solidFill>
                            <a:schemeClr val="tx1"/>
                          </a:solidFill>
                          <a:latin typeface="+mn-lt"/>
                          <a:ea typeface="Times New Roman"/>
                          <a:cs typeface="Times New Roman"/>
                          <a:sym typeface="Times New Roman"/>
                          <a:rtl val="0"/>
                        </a:rPr>
                        <a:t>and </a:t>
                      </a:r>
                      <a:r>
                        <a:rPr lang="en-GB" sz="1300" b="0" i="0" u="none" strike="noStrike" cap="none" baseline="0" dirty="0" smtClean="0">
                          <a:solidFill>
                            <a:schemeClr val="tx1"/>
                          </a:solidFill>
                          <a:latin typeface="+mn-lt"/>
                          <a:ea typeface="Times New Roman"/>
                          <a:cs typeface="Times New Roman"/>
                          <a:sym typeface="Times New Roman"/>
                          <a:rtl val="0"/>
                        </a:rPr>
                        <a:t>low-voltage </a:t>
                      </a:r>
                      <a:r>
                        <a:rPr lang="en-GB" sz="1300" b="0" i="0" u="none" strike="noStrike" cap="none" baseline="0" dirty="0">
                          <a:solidFill>
                            <a:schemeClr val="tx1"/>
                          </a:solidFill>
                          <a:latin typeface="+mn-lt"/>
                          <a:ea typeface="Times New Roman"/>
                          <a:cs typeface="Times New Roman"/>
                          <a:sym typeface="Times New Roman"/>
                          <a:rtl val="0"/>
                        </a:rPr>
                        <a:t>lines)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513,407</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km</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915</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Settlements</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9"/>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791,739</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Households</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0"/>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3,958,695</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People</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1"/>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generating capacity</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0.34</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GW</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2"/>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Mini-grid </a:t>
                      </a:r>
                      <a:r>
                        <a:rPr lang="en-GB" sz="1300" b="0" i="0" u="none" strike="noStrike" cap="none" baseline="0" dirty="0">
                          <a:solidFill>
                            <a:schemeClr val="tx1"/>
                          </a:solidFill>
                          <a:latin typeface="+mn-lt"/>
                          <a:ea typeface="Times New Roman"/>
                          <a:cs typeface="Times New Roman"/>
                          <a:sym typeface="Times New Roman"/>
                          <a:rtl val="0"/>
                        </a:rPr>
                        <a:t>electricity generation</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0.84</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TWh</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3"/>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1060</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Settlements</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4"/>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131,353</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Households</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5"/>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656,767</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a:solidFill>
                            <a:srgbClr val="000000"/>
                          </a:solidFill>
                          <a:latin typeface="+mn-lt"/>
                          <a:ea typeface="Times New Roman"/>
                          <a:cs typeface="Times New Roman"/>
                          <a:sym typeface="Times New Roman"/>
                          <a:rtl val="0"/>
                        </a:rPr>
                        <a:t>People</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6"/>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 generating capacity</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0.032</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GW</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7"/>
                  </a:ext>
                </a:extLst>
              </a:tr>
              <a:tr h="177309">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0" u="none" strike="noStrike" cap="none" baseline="0" dirty="0" smtClean="0">
                          <a:solidFill>
                            <a:schemeClr val="tx1"/>
                          </a:solidFill>
                          <a:latin typeface="+mn-lt"/>
                          <a:ea typeface="Times New Roman"/>
                          <a:cs typeface="Times New Roman"/>
                          <a:sym typeface="Times New Roman"/>
                          <a:rtl val="0"/>
                        </a:rPr>
                        <a:t>Standalone </a:t>
                      </a:r>
                      <a:r>
                        <a:rPr lang="en-GB" sz="1300" b="0" i="0" u="none" strike="noStrike" cap="none" baseline="0" dirty="0">
                          <a:solidFill>
                            <a:schemeClr val="tx1"/>
                          </a:solidFill>
                          <a:latin typeface="+mn-lt"/>
                          <a:ea typeface="Times New Roman"/>
                          <a:cs typeface="Times New Roman"/>
                          <a:sym typeface="Times New Roman"/>
                          <a:rtl val="0"/>
                        </a:rPr>
                        <a:t>systems electricity generation</a:t>
                      </a:r>
                    </a:p>
                  </a:txBody>
                  <a:tcPr marL="0" marR="0" marT="0" marB="0" anchor="ctr">
                    <a:lnL w="12700" cap="flat">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EBDFF"/>
                    </a:solidFill>
                  </a:tcPr>
                </a:tc>
                <a:tc>
                  <a:txBody>
                    <a:bodyPr/>
                    <a:lstStyle/>
                    <a:p>
                      <a:pPr marL="0" marR="0" lvl="0" indent="0" algn="ctr" defTabSz="913956" rtl="0" eaLnBrk="1" latinLnBrk="0" hangingPunct="1">
                        <a:lnSpc>
                          <a:spcPct val="100000"/>
                        </a:lnSpc>
                        <a:spcBef>
                          <a:spcPts val="0"/>
                        </a:spcBef>
                        <a:spcAft>
                          <a:spcPts val="0"/>
                        </a:spcAft>
                        <a:buClr>
                          <a:srgbClr val="000000"/>
                        </a:buClr>
                        <a:buSzPct val="25000"/>
                        <a:buFont typeface="Times New Roman"/>
                        <a:buNone/>
                      </a:pPr>
                      <a:r>
                        <a:rPr lang="en-GB" sz="1300" b="0" i="0" u="none" strike="noStrike" kern="1200" cap="none" baseline="0" dirty="0">
                          <a:solidFill>
                            <a:srgbClr val="404040"/>
                          </a:solidFill>
                          <a:latin typeface="+mn-lt"/>
                          <a:ea typeface="Times New Roman"/>
                          <a:cs typeface="Times New Roman"/>
                          <a:rtl val="0"/>
                        </a:rPr>
                        <a:t>0.086</a:t>
                      </a:r>
                      <a:endParaRPr lang="sv-SE" sz="1300" b="0" i="0" u="none" strike="noStrike" kern="1200" cap="none" baseline="0" dirty="0">
                        <a:solidFill>
                          <a:srgbClr val="404040"/>
                        </a:solidFill>
                        <a:latin typeface="+mn-lt"/>
                        <a:ea typeface="Times New Roman"/>
                        <a:cs typeface="Times New Roman"/>
                        <a:rtl val="0"/>
                      </a:endParaRPr>
                    </a:p>
                  </a:txBody>
                  <a:tcPr marL="68562" marR="68562" marT="0" marB="0">
                    <a:lnL w="9525" cap="flat" cmpd="sng" algn="ctr">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EBDFF"/>
                    </a:solidFill>
                  </a:tcPr>
                </a:tc>
                <a:tc>
                  <a:txBody>
                    <a:bodyPr/>
                    <a:lstStyle/>
                    <a:p>
                      <a:pPr marL="0" marR="0" lvl="0" indent="0" algn="ctr" rtl="0">
                        <a:lnSpc>
                          <a:spcPct val="100000"/>
                        </a:lnSpc>
                        <a:spcBef>
                          <a:spcPts val="0"/>
                        </a:spcBef>
                        <a:spcAft>
                          <a:spcPts val="0"/>
                        </a:spcAft>
                        <a:buClr>
                          <a:srgbClr val="000000"/>
                        </a:buClr>
                        <a:buSzPct val="25000"/>
                        <a:buFont typeface="Times New Roman"/>
                        <a:buNone/>
                      </a:pPr>
                      <a:r>
                        <a:rPr lang="en-GB" sz="1300" b="0" i="1" u="none" strike="noStrike" cap="none" baseline="0" dirty="0">
                          <a:solidFill>
                            <a:srgbClr val="000000"/>
                          </a:solidFill>
                          <a:latin typeface="+mn-lt"/>
                          <a:ea typeface="Times New Roman"/>
                          <a:cs typeface="Times New Roman"/>
                          <a:sym typeface="Times New Roman"/>
                          <a:rtl val="0"/>
                        </a:rPr>
                        <a:t>TWh</a:t>
                      </a:r>
                    </a:p>
                  </a:txBody>
                  <a:tcPr marL="0" marR="0" marT="0" marB="0" anchor="ctr">
                    <a:lnL w="9525" cap="flat" cmpd="sng" algn="ctr">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EBDFF"/>
                    </a:solidFill>
                  </a:tcPr>
                </a:tc>
                <a:extLst>
                  <a:ext uri="{0D108BD9-81ED-4DB2-BD59-A6C34878D82A}">
                    <a16:rowId xmlns="" xmlns:a16="http://schemas.microsoft.com/office/drawing/2014/main" val="10018"/>
                  </a:ext>
                </a:extLst>
              </a:tr>
            </a:tbl>
          </a:graphicData>
        </a:graphic>
      </p:graphicFrame>
      <p:pic>
        <p:nvPicPr>
          <p:cNvPr id="19" name="Picture 18"/>
          <p:cNvPicPr>
            <a:picLocks noChangeAspect="1"/>
          </p:cNvPicPr>
          <p:nvPr/>
        </p:nvPicPr>
        <p:blipFill>
          <a:blip r:embed="rId3"/>
          <a:stretch>
            <a:fillRect/>
          </a:stretch>
        </p:blipFill>
        <p:spPr>
          <a:xfrm>
            <a:off x="9491894" y="1817462"/>
            <a:ext cx="2700106" cy="2160648"/>
          </a:xfrm>
          <a:prstGeom prst="rect">
            <a:avLst/>
          </a:prstGeom>
        </p:spPr>
      </p:pic>
    </p:spTree>
    <p:extLst>
      <p:ext uri="{BB962C8B-B14F-4D97-AF65-F5344CB8AC3E}">
        <p14:creationId xmlns:p14="http://schemas.microsoft.com/office/powerpoint/2010/main" val="33882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26</a:t>
            </a:fld>
            <a:endParaRPr lang="en-GB" dirty="0"/>
          </a:p>
        </p:txBody>
      </p:sp>
      <p:grpSp>
        <p:nvGrpSpPr>
          <p:cNvPr id="22" name="Group 21"/>
          <p:cNvGrpSpPr>
            <a:grpSpLocks noChangeAspect="1"/>
          </p:cNvGrpSpPr>
          <p:nvPr/>
        </p:nvGrpSpPr>
        <p:grpSpPr>
          <a:xfrm>
            <a:off x="8910535" y="1194674"/>
            <a:ext cx="1501578" cy="2270634"/>
            <a:chOff x="-8559803" y="1875968"/>
            <a:chExt cx="6151701" cy="9302388"/>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3127" y="1875968"/>
              <a:ext cx="5905806" cy="279414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7371" y="4004360"/>
              <a:ext cx="5886751" cy="2609985"/>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7371" y="6140034"/>
              <a:ext cx="5965027" cy="278834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9803" y="8208835"/>
              <a:ext cx="5937556" cy="2959253"/>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129" y="4014627"/>
              <a:ext cx="5886751" cy="2609985"/>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129" y="6150302"/>
              <a:ext cx="5965027" cy="2788346"/>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561" y="8219103"/>
              <a:ext cx="5937556" cy="2959253"/>
            </a:xfrm>
            <a:prstGeom prst="rect">
              <a:avLst/>
            </a:prstGeom>
          </p:spPr>
        </p:pic>
      </p:grpSp>
      <p:grpSp>
        <p:nvGrpSpPr>
          <p:cNvPr id="8" name="Group 7"/>
          <p:cNvGrpSpPr/>
          <p:nvPr/>
        </p:nvGrpSpPr>
        <p:grpSpPr>
          <a:xfrm>
            <a:off x="1687315" y="1384290"/>
            <a:ext cx="6934455" cy="1921298"/>
            <a:chOff x="275516" y="1128315"/>
            <a:chExt cx="7019394" cy="1976698"/>
          </a:xfrm>
        </p:grpSpPr>
        <p:pic>
          <p:nvPicPr>
            <p:cNvPr id="15" name="Picture 14"/>
            <p:cNvPicPr>
              <a:picLocks noChangeAspect="1"/>
            </p:cNvPicPr>
            <p:nvPr/>
          </p:nvPicPr>
          <p:blipFill>
            <a:blip r:embed="rId7"/>
            <a:stretch>
              <a:fillRect/>
            </a:stretch>
          </p:blipFill>
          <p:spPr>
            <a:xfrm>
              <a:off x="275516" y="1143868"/>
              <a:ext cx="2536058" cy="1905261"/>
            </a:xfrm>
            <a:prstGeom prst="rect">
              <a:avLst/>
            </a:prstGeom>
          </p:spPr>
        </p:pic>
        <p:pic>
          <p:nvPicPr>
            <p:cNvPr id="20" name="Εικόνα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3229" y="1199752"/>
              <a:ext cx="2781681" cy="1905261"/>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8580" y="1128315"/>
              <a:ext cx="1395441" cy="1897118"/>
            </a:xfrm>
            <a:prstGeom prst="rect">
              <a:avLst/>
            </a:prstGeom>
          </p:spPr>
        </p:pic>
      </p:grpSp>
      <p:grpSp>
        <p:nvGrpSpPr>
          <p:cNvPr id="33" name="Group 32"/>
          <p:cNvGrpSpPr/>
          <p:nvPr/>
        </p:nvGrpSpPr>
        <p:grpSpPr>
          <a:xfrm>
            <a:off x="1687314" y="3809295"/>
            <a:ext cx="5806256" cy="1935114"/>
            <a:chOff x="214835" y="3590886"/>
            <a:chExt cx="6802314" cy="2209930"/>
          </a:xfrm>
        </p:grpSpPr>
        <p:grpSp>
          <p:nvGrpSpPr>
            <p:cNvPr id="7" name="Group 6"/>
            <p:cNvGrpSpPr>
              <a:grpSpLocks noChangeAspect="1"/>
            </p:cNvGrpSpPr>
            <p:nvPr/>
          </p:nvGrpSpPr>
          <p:grpSpPr>
            <a:xfrm>
              <a:off x="4743282" y="3590886"/>
              <a:ext cx="2273867" cy="2209930"/>
              <a:chOff x="-5693940" y="554441"/>
              <a:chExt cx="4839435" cy="4703359"/>
            </a:xfrm>
          </p:grpSpPr>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93940" y="554441"/>
                <a:ext cx="4839435" cy="2321314"/>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93939" y="2892176"/>
                <a:ext cx="4816632" cy="2365624"/>
              </a:xfrm>
              <a:prstGeom prst="rect">
                <a:avLst/>
              </a:prstGeom>
            </p:spPr>
          </p:pic>
        </p:grpSp>
        <p:grpSp>
          <p:nvGrpSpPr>
            <p:cNvPr id="21" name="Group 20"/>
            <p:cNvGrpSpPr/>
            <p:nvPr/>
          </p:nvGrpSpPr>
          <p:grpSpPr>
            <a:xfrm>
              <a:off x="214835" y="4877719"/>
              <a:ext cx="4418719" cy="872156"/>
              <a:chOff x="448817" y="4839655"/>
              <a:chExt cx="4418719" cy="872156"/>
            </a:xfrm>
          </p:grpSpPr>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21623" y="4839655"/>
                <a:ext cx="2445913" cy="872156"/>
              </a:xfrm>
              <a:prstGeom prst="rect">
                <a:avLst/>
              </a:prstGeom>
            </p:spPr>
          </p:pic>
          <p:pic>
            <p:nvPicPr>
              <p:cNvPr id="25" name="Picture 24"/>
              <p:cNvPicPr>
                <a:picLocks noChangeAspect="1"/>
              </p:cNvPicPr>
              <p:nvPr/>
            </p:nvPicPr>
            <p:blipFill>
              <a:blip r:embed="rId13"/>
              <a:stretch>
                <a:fillRect/>
              </a:stretch>
            </p:blipFill>
            <p:spPr>
              <a:xfrm>
                <a:off x="448817" y="4900644"/>
                <a:ext cx="1863078" cy="750177"/>
              </a:xfrm>
              <a:prstGeom prst="rect">
                <a:avLst/>
              </a:prstGeom>
            </p:spPr>
          </p:pic>
        </p:grpSp>
      </p:grpSp>
      <p:sp>
        <p:nvSpPr>
          <p:cNvPr id="26" name="Title 2"/>
          <p:cNvSpPr txBox="1">
            <a:spLocks/>
          </p:cNvSpPr>
          <p:nvPr/>
        </p:nvSpPr>
        <p:spPr>
          <a:xfrm>
            <a:off x="2842995" y="416419"/>
            <a:ext cx="7351098" cy="668338"/>
          </a:xfrm>
          <a:prstGeom prst="rect">
            <a:avLst/>
          </a:prstGeom>
        </p:spPr>
        <p:txBody>
          <a:bodyPr/>
          <a:lst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a:lstStyle>
          <a:p>
            <a:r>
              <a:rPr lang="sv-SE" sz="3200" b="0" dirty="0"/>
              <a:t>ONSSET </a:t>
            </a:r>
            <a:r>
              <a:rPr lang="sv-SE" sz="3200" b="0" dirty="0"/>
              <a:t>contributions</a:t>
            </a:r>
            <a:endParaRPr lang="en-GB" sz="3200" b="0" dirty="0"/>
          </a:p>
        </p:txBody>
      </p:sp>
      <p:sp>
        <p:nvSpPr>
          <p:cNvPr id="9" name="Rectangle 8"/>
          <p:cNvSpPr/>
          <p:nvPr/>
        </p:nvSpPr>
        <p:spPr>
          <a:xfrm>
            <a:off x="1622789" y="1082420"/>
            <a:ext cx="1706301" cy="307777"/>
          </a:xfrm>
          <a:prstGeom prst="rect">
            <a:avLst/>
          </a:prstGeom>
        </p:spPr>
        <p:txBody>
          <a:bodyPr wrap="none">
            <a:spAutoFit/>
          </a:bodyPr>
          <a:lstStyle/>
          <a:p>
            <a:pPr>
              <a:spcAft>
                <a:spcPts val="450"/>
              </a:spcAft>
            </a:pPr>
            <a:r>
              <a:rPr lang="sv-SE" sz="1400" u="sng" dirty="0"/>
              <a:t>International </a:t>
            </a:r>
            <a:r>
              <a:rPr lang="sv-SE" sz="1400" u="sng" dirty="0"/>
              <a:t>reports</a:t>
            </a:r>
            <a:endParaRPr lang="sv-SE" sz="1400" u="sng" dirty="0"/>
          </a:p>
        </p:txBody>
      </p:sp>
      <p:sp>
        <p:nvSpPr>
          <p:cNvPr id="30" name="Rectangle 29"/>
          <p:cNvSpPr/>
          <p:nvPr/>
        </p:nvSpPr>
        <p:spPr>
          <a:xfrm>
            <a:off x="8169674" y="1039547"/>
            <a:ext cx="2156681" cy="307777"/>
          </a:xfrm>
          <a:prstGeom prst="rect">
            <a:avLst/>
          </a:prstGeom>
        </p:spPr>
        <p:txBody>
          <a:bodyPr wrap="none">
            <a:spAutoFit/>
          </a:bodyPr>
          <a:lstStyle/>
          <a:p>
            <a:pPr>
              <a:spcAft>
                <a:spcPts val="450"/>
              </a:spcAft>
            </a:pPr>
            <a:r>
              <a:rPr lang="sv-SE" sz="1400" u="sng" dirty="0"/>
              <a:t>Peer </a:t>
            </a:r>
            <a:r>
              <a:rPr lang="sv-SE" sz="1400" u="sng" dirty="0" err="1"/>
              <a:t>reviewed</a:t>
            </a:r>
            <a:r>
              <a:rPr lang="sv-SE" sz="1400" u="sng" dirty="0"/>
              <a:t> </a:t>
            </a:r>
            <a:r>
              <a:rPr lang="sv-SE" sz="1400" u="sng" dirty="0" err="1"/>
              <a:t>publications</a:t>
            </a:r>
            <a:endParaRPr lang="sv-SE" sz="1400" u="sng" dirty="0"/>
          </a:p>
        </p:txBody>
      </p:sp>
      <p:sp>
        <p:nvSpPr>
          <p:cNvPr id="31" name="Rectangle 30"/>
          <p:cNvSpPr/>
          <p:nvPr/>
        </p:nvSpPr>
        <p:spPr>
          <a:xfrm>
            <a:off x="1638097" y="3335209"/>
            <a:ext cx="3086101" cy="307777"/>
          </a:xfrm>
          <a:prstGeom prst="rect">
            <a:avLst/>
          </a:prstGeom>
        </p:spPr>
        <p:txBody>
          <a:bodyPr wrap="none">
            <a:spAutoFit/>
          </a:bodyPr>
          <a:lstStyle/>
          <a:p>
            <a:pPr>
              <a:spcAft>
                <a:spcPts val="450"/>
              </a:spcAft>
            </a:pPr>
            <a:r>
              <a:rPr lang="sv-SE" sz="1400" u="sng" err="1" smtClean="0"/>
              <a:t>Open</a:t>
            </a:r>
            <a:r>
              <a:rPr lang="sv-SE" sz="1400" u="sng" smtClean="0"/>
              <a:t>-source </a:t>
            </a:r>
            <a:r>
              <a:rPr lang="sv-SE" sz="1400" u="sng"/>
              <a:t>platforms and applications</a:t>
            </a:r>
          </a:p>
        </p:txBody>
      </p:sp>
      <p:sp>
        <p:nvSpPr>
          <p:cNvPr id="32" name="Rectangle 31"/>
          <p:cNvSpPr/>
          <p:nvPr/>
        </p:nvSpPr>
        <p:spPr>
          <a:xfrm>
            <a:off x="7990779" y="3478010"/>
            <a:ext cx="2127505" cy="307777"/>
          </a:xfrm>
          <a:prstGeom prst="rect">
            <a:avLst/>
          </a:prstGeom>
        </p:spPr>
        <p:txBody>
          <a:bodyPr wrap="none">
            <a:spAutoFit/>
          </a:bodyPr>
          <a:lstStyle/>
          <a:p>
            <a:pPr>
              <a:spcAft>
                <a:spcPts val="450"/>
              </a:spcAft>
            </a:pPr>
            <a:r>
              <a:rPr lang="sv-SE" sz="1400" u="sng" err="1" smtClean="0"/>
              <a:t>Capacity-building</a:t>
            </a:r>
            <a:r>
              <a:rPr lang="sv-SE" sz="1400" u="sng" smtClean="0"/>
              <a:t> </a:t>
            </a:r>
            <a:r>
              <a:rPr lang="sv-SE" sz="1400" u="sng"/>
              <a:t>activities</a:t>
            </a:r>
          </a:p>
        </p:txBody>
      </p:sp>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82810" y="3798487"/>
            <a:ext cx="2242440" cy="1681830"/>
          </a:xfrm>
          <a:prstGeom prst="rect">
            <a:avLst/>
          </a:prstGeom>
        </p:spPr>
      </p:pic>
      <p:sp>
        <p:nvSpPr>
          <p:cNvPr id="35" name="TextBox 34"/>
          <p:cNvSpPr txBox="1"/>
          <p:nvPr/>
        </p:nvSpPr>
        <p:spPr>
          <a:xfrm>
            <a:off x="7990778" y="5493018"/>
            <a:ext cx="2369064" cy="338554"/>
          </a:xfrm>
          <a:prstGeom prst="rect">
            <a:avLst/>
          </a:prstGeom>
          <a:noFill/>
        </p:spPr>
        <p:txBody>
          <a:bodyPr wrap="square" rtlCol="0">
            <a:spAutoFit/>
          </a:bodyPr>
          <a:lstStyle/>
          <a:p>
            <a:r>
              <a:rPr lang="sv-SE" sz="800" i="1"/>
              <a:t>Introduction to Modelling tools for Sustainable Development at UNDP, Addis, Ethiopia, August, 2016</a:t>
            </a:r>
            <a:endParaRPr lang="en-GB" sz="800" i="1"/>
          </a:p>
        </p:txBody>
      </p:sp>
      <p:grpSp>
        <p:nvGrpSpPr>
          <p:cNvPr id="38" name="Group 37"/>
          <p:cNvGrpSpPr/>
          <p:nvPr/>
        </p:nvGrpSpPr>
        <p:grpSpPr>
          <a:xfrm>
            <a:off x="1687315" y="3770874"/>
            <a:ext cx="3636107" cy="923145"/>
            <a:chOff x="5250101" y="5916472"/>
            <a:chExt cx="4997133" cy="942394"/>
          </a:xfrm>
        </p:grpSpPr>
        <p:pic>
          <p:nvPicPr>
            <p:cNvPr id="36" name="Picture 35"/>
            <p:cNvPicPr>
              <a:picLocks noChangeAspect="1"/>
            </p:cNvPicPr>
            <p:nvPr/>
          </p:nvPicPr>
          <p:blipFill>
            <a:blip r:embed="rId15"/>
            <a:stretch>
              <a:fillRect/>
            </a:stretch>
          </p:blipFill>
          <p:spPr>
            <a:xfrm>
              <a:off x="8752981" y="5916472"/>
              <a:ext cx="1494253" cy="941528"/>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0101" y="5917974"/>
              <a:ext cx="3356463" cy="940892"/>
            </a:xfrm>
            <a:prstGeom prst="rect">
              <a:avLst/>
            </a:prstGeom>
          </p:spPr>
        </p:pic>
      </p:grpSp>
    </p:spTree>
    <p:extLst>
      <p:ext uri="{BB962C8B-B14F-4D97-AF65-F5344CB8AC3E}">
        <p14:creationId xmlns:p14="http://schemas.microsoft.com/office/powerpoint/2010/main" val="2830312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27</a:t>
            </a:fld>
            <a:endParaRPr lang="en-GB">
              <a:solidFill>
                <a:schemeClr val="bg1"/>
              </a:solidFill>
            </a:endParaRPr>
          </a:p>
        </p:txBody>
      </p:sp>
      <p:sp>
        <p:nvSpPr>
          <p:cNvPr id="4" name="Rectangle 3"/>
          <p:cNvSpPr/>
          <p:nvPr/>
        </p:nvSpPr>
        <p:spPr>
          <a:xfrm>
            <a:off x="1277914" y="1934291"/>
            <a:ext cx="9385387" cy="2923877"/>
          </a:xfrm>
          <a:prstGeom prst="rect">
            <a:avLst/>
          </a:prstGeom>
        </p:spPr>
        <p:txBody>
          <a:bodyPr wrap="square">
            <a:spAutoFit/>
          </a:bodyPr>
          <a:lstStyle/>
          <a:p>
            <a:pPr algn="ctr"/>
            <a:r>
              <a:rPr lang="en-US" sz="4400">
                <a:latin typeface="+mj-lt"/>
              </a:rPr>
              <a:t>5. The </a:t>
            </a:r>
            <a:r>
              <a:rPr lang="en-US" sz="4400" smtClean="0">
                <a:latin typeface="+mj-lt"/>
              </a:rPr>
              <a:t>online </a:t>
            </a:r>
            <a:r>
              <a:rPr lang="en-US" sz="4400">
                <a:latin typeface="+mj-lt"/>
              </a:rPr>
              <a:t>e</a:t>
            </a:r>
            <a:r>
              <a:rPr lang="en-US" sz="4400" smtClean="0">
                <a:latin typeface="+mj-lt"/>
              </a:rPr>
              <a:t>lectrification </a:t>
            </a:r>
            <a:r>
              <a:rPr lang="en-US" sz="4400">
                <a:latin typeface="+mj-lt"/>
              </a:rPr>
              <a:t>Interface</a:t>
            </a:r>
          </a:p>
          <a:p>
            <a:pPr algn="ctr"/>
            <a:endParaRPr lang="en-US" sz="4400">
              <a:latin typeface="+mj-lt"/>
            </a:endParaRPr>
          </a:p>
          <a:p>
            <a:pPr algn="ctr"/>
            <a:r>
              <a:rPr lang="en-US" sz="3200">
                <a:latin typeface="+mj-lt"/>
              </a:rPr>
              <a:t>Specific objective: </a:t>
            </a:r>
            <a:r>
              <a:rPr lang="en-US" sz="3200" smtClean="0">
                <a:latin typeface="+mj-lt"/>
              </a:rPr>
              <a:t>recognize </a:t>
            </a:r>
            <a:r>
              <a:rPr lang="en-US" sz="3200">
                <a:latin typeface="+mj-lt"/>
              </a:rPr>
              <a:t>the main features of the </a:t>
            </a:r>
            <a:r>
              <a:rPr lang="en-US" sz="3200" smtClean="0">
                <a:latin typeface="+mj-lt"/>
              </a:rPr>
              <a:t>online </a:t>
            </a:r>
            <a:r>
              <a:rPr lang="en-US" sz="3200">
                <a:latin typeface="+mj-lt"/>
              </a:rPr>
              <a:t>e</a:t>
            </a:r>
            <a:r>
              <a:rPr lang="en-US" sz="3200" smtClean="0">
                <a:latin typeface="+mj-lt"/>
              </a:rPr>
              <a:t>lectrification </a:t>
            </a:r>
            <a:r>
              <a:rPr lang="en-US" sz="3200">
                <a:latin typeface="+mj-lt"/>
              </a:rPr>
              <a:t>interface to perform an electrification analysis</a:t>
            </a:r>
            <a:endParaRPr lang="es-MX" sz="3200">
              <a:latin typeface="+mj-lt"/>
            </a:endParaRPr>
          </a:p>
        </p:txBody>
      </p:sp>
    </p:spTree>
    <p:extLst>
      <p:ext uri="{BB962C8B-B14F-4D97-AF65-F5344CB8AC3E}">
        <p14:creationId xmlns:p14="http://schemas.microsoft.com/office/powerpoint/2010/main" val="199907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28</a:t>
            </a:fld>
            <a:endParaRPr lang="en-GB"/>
          </a:p>
        </p:txBody>
      </p:sp>
      <p:pic>
        <p:nvPicPr>
          <p:cNvPr id="6" name="Picture 5">
            <a:hlinkClick r:id="rId3"/>
          </p:cNvPr>
          <p:cNvPicPr>
            <a:picLocks noChangeAspect="1"/>
          </p:cNvPicPr>
          <p:nvPr/>
        </p:nvPicPr>
        <p:blipFill rotWithShape="1">
          <a:blip r:embed="rId4"/>
          <a:srcRect l="14542" t="20638" r="27876" b="25912"/>
          <a:stretch/>
        </p:blipFill>
        <p:spPr>
          <a:xfrm>
            <a:off x="2483856" y="2446758"/>
            <a:ext cx="6975197" cy="3880561"/>
          </a:xfrm>
          <a:prstGeom prst="rect">
            <a:avLst/>
          </a:prstGeom>
        </p:spPr>
      </p:pic>
      <p:sp>
        <p:nvSpPr>
          <p:cNvPr id="9" name="Rectangle 8"/>
          <p:cNvSpPr/>
          <p:nvPr/>
        </p:nvSpPr>
        <p:spPr>
          <a:xfrm>
            <a:off x="2609454" y="6398309"/>
            <a:ext cx="7532050" cy="369332"/>
          </a:xfrm>
          <a:prstGeom prst="rect">
            <a:avLst/>
          </a:prstGeom>
          <a:noFill/>
        </p:spPr>
        <p:txBody>
          <a:bodyPr wrap="square">
            <a:spAutoFit/>
          </a:bodyPr>
          <a:lstStyle/>
          <a:p>
            <a:r>
              <a:rPr lang="en-GB">
                <a:solidFill>
                  <a:srgbClr val="7030A0"/>
                </a:solidFill>
              </a:rPr>
              <a:t>http://un-desa-modelling.github.io/electrification-paths-presentation/</a:t>
            </a:r>
            <a:endParaRPr lang="en-GB">
              <a:solidFill>
                <a:srgbClr val="FF0000"/>
              </a:solidFill>
            </a:endParaRPr>
          </a:p>
        </p:txBody>
      </p:sp>
      <p:sp>
        <p:nvSpPr>
          <p:cNvPr id="4" name="Rectangle 3"/>
          <p:cNvSpPr/>
          <p:nvPr/>
        </p:nvSpPr>
        <p:spPr>
          <a:xfrm>
            <a:off x="723479" y="1200263"/>
            <a:ext cx="10770995" cy="1246495"/>
          </a:xfrm>
          <a:prstGeom prst="rect">
            <a:avLst/>
          </a:prstGeom>
        </p:spPr>
        <p:txBody>
          <a:bodyPr wrap="square">
            <a:spAutoFit/>
          </a:bodyPr>
          <a:lstStyle/>
          <a:p>
            <a:r>
              <a:rPr lang="en-US" sz="2500"/>
              <a:t>In February 2016, </a:t>
            </a:r>
            <a:r>
              <a:rPr lang="en-US" sz="2500" b="1" smtClean="0"/>
              <a:t>the United Nations Department of Economic and Social Affairs</a:t>
            </a:r>
            <a:r>
              <a:rPr lang="en-US" sz="2500" smtClean="0"/>
              <a:t> </a:t>
            </a:r>
            <a:r>
              <a:rPr lang="en-US" sz="2500"/>
              <a:t>in collaboration with </a:t>
            </a:r>
            <a:r>
              <a:rPr lang="en-US" sz="2500" b="1"/>
              <a:t>KTH-</a:t>
            </a:r>
            <a:r>
              <a:rPr lang="en-US" sz="2500" b="1" err="1"/>
              <a:t>dESA</a:t>
            </a:r>
            <a:r>
              <a:rPr lang="en-US" sz="2500"/>
              <a:t> launched a regional investment outlook that will allow 44 African countries </a:t>
            </a:r>
            <a:r>
              <a:rPr lang="en-US" sz="2500" smtClean="0"/>
              <a:t>to achieve </a:t>
            </a:r>
            <a:r>
              <a:rPr lang="en-US" sz="2500"/>
              <a:t>universal access to electricity</a:t>
            </a:r>
            <a:r>
              <a:rPr lang="en-US">
                <a:solidFill>
                  <a:srgbClr val="000000"/>
                </a:solidFill>
                <a:latin typeface="Times New Roman" panose="02020603050405020304" pitchFamily="18" charset="0"/>
                <a:ea typeface="Calibri" panose="020F0502020204030204" pitchFamily="34" charset="0"/>
              </a:rPr>
              <a:t>. </a:t>
            </a:r>
            <a:endParaRPr lang="en-US"/>
          </a:p>
        </p:txBody>
      </p:sp>
      <p:sp>
        <p:nvSpPr>
          <p:cNvPr id="7" name="Title 1"/>
          <p:cNvSpPr txBox="1">
            <a:spLocks/>
          </p:cNvSpPr>
          <p:nvPr/>
        </p:nvSpPr>
        <p:spPr>
          <a:xfrm>
            <a:off x="1901423" y="119022"/>
            <a:ext cx="8309356" cy="8471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a:t>The </a:t>
            </a:r>
            <a:r>
              <a:rPr lang="sv-SE" sz="4400" smtClean="0"/>
              <a:t>online </a:t>
            </a:r>
            <a:r>
              <a:rPr lang="sv-SE" sz="4400" err="1"/>
              <a:t>e</a:t>
            </a:r>
            <a:r>
              <a:rPr lang="sv-SE" sz="4400" err="1" smtClean="0"/>
              <a:t>lectrification</a:t>
            </a:r>
            <a:r>
              <a:rPr lang="sv-SE" sz="4400" smtClean="0"/>
              <a:t> </a:t>
            </a:r>
            <a:r>
              <a:rPr lang="sv-SE" sz="4400"/>
              <a:t>i</a:t>
            </a:r>
            <a:r>
              <a:rPr lang="sv-SE" sz="4400" smtClean="0"/>
              <a:t>nterface</a:t>
            </a:r>
            <a:endParaRPr lang="en-GB" sz="4400"/>
          </a:p>
        </p:txBody>
      </p:sp>
    </p:spTree>
    <p:extLst>
      <p:ext uri="{BB962C8B-B14F-4D97-AF65-F5344CB8AC3E}">
        <p14:creationId xmlns:p14="http://schemas.microsoft.com/office/powerpoint/2010/main" val="3905607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29</a:t>
            </a:fld>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21" y="1831324"/>
            <a:ext cx="8229558" cy="4363691"/>
          </a:xfrm>
          <a:prstGeom prst="rect">
            <a:avLst/>
          </a:prstGeom>
        </p:spPr>
      </p:pic>
      <p:sp>
        <p:nvSpPr>
          <p:cNvPr id="10" name="Rectangle 9"/>
          <p:cNvSpPr/>
          <p:nvPr/>
        </p:nvSpPr>
        <p:spPr>
          <a:xfrm>
            <a:off x="225735" y="3423934"/>
            <a:ext cx="1411415" cy="1077218"/>
          </a:xfrm>
          <a:prstGeom prst="rect">
            <a:avLst/>
          </a:prstGeom>
        </p:spPr>
        <p:txBody>
          <a:bodyPr wrap="square">
            <a:spAutoFit/>
          </a:bodyPr>
          <a:lstStyle/>
          <a:p>
            <a:pPr algn="ctr">
              <a:spcAft>
                <a:spcPts val="2400"/>
              </a:spcAft>
            </a:pPr>
            <a:r>
              <a:rPr lang="en-GB" sz="1600"/>
              <a:t>Explore the model by selecting a country</a:t>
            </a:r>
          </a:p>
        </p:txBody>
      </p:sp>
      <p:sp>
        <p:nvSpPr>
          <p:cNvPr id="14" name="Rectangle 13"/>
          <p:cNvSpPr/>
          <p:nvPr/>
        </p:nvSpPr>
        <p:spPr>
          <a:xfrm>
            <a:off x="10598415" y="3886232"/>
            <a:ext cx="1363174" cy="584775"/>
          </a:xfrm>
          <a:prstGeom prst="rect">
            <a:avLst/>
          </a:prstGeom>
        </p:spPr>
        <p:txBody>
          <a:bodyPr wrap="square">
            <a:spAutoFit/>
          </a:bodyPr>
          <a:lstStyle/>
          <a:p>
            <a:pPr algn="ctr">
              <a:spcAft>
                <a:spcPts val="2400"/>
              </a:spcAft>
            </a:pPr>
            <a:r>
              <a:rPr lang="en-GB" sz="1600"/>
              <a:t>Review the methodology</a:t>
            </a:r>
          </a:p>
        </p:txBody>
      </p:sp>
      <p:sp>
        <p:nvSpPr>
          <p:cNvPr id="15" name="Rectangle 14"/>
          <p:cNvSpPr/>
          <p:nvPr/>
        </p:nvSpPr>
        <p:spPr>
          <a:xfrm>
            <a:off x="2576119" y="1159745"/>
            <a:ext cx="6771909" cy="477054"/>
          </a:xfrm>
          <a:prstGeom prst="rect">
            <a:avLst/>
          </a:prstGeom>
        </p:spPr>
        <p:txBody>
          <a:bodyPr wrap="square">
            <a:spAutoFit/>
          </a:bodyPr>
          <a:lstStyle/>
          <a:p>
            <a:r>
              <a:rPr lang="en-US" sz="2500"/>
              <a:t>An </a:t>
            </a:r>
            <a:r>
              <a:rPr lang="en-US" sz="2500" b="1"/>
              <a:t>open</a:t>
            </a:r>
            <a:r>
              <a:rPr lang="en-US" sz="2500"/>
              <a:t> and </a:t>
            </a:r>
            <a:r>
              <a:rPr lang="en-US" sz="2500" b="1"/>
              <a:t>freely available </a:t>
            </a:r>
            <a:r>
              <a:rPr lang="en-US" sz="2500"/>
              <a:t>source of information </a:t>
            </a:r>
            <a:endParaRPr lang="en-US"/>
          </a:p>
        </p:txBody>
      </p:sp>
      <p:sp>
        <p:nvSpPr>
          <p:cNvPr id="17" name="Rounded Rectangle 16"/>
          <p:cNvSpPr/>
          <p:nvPr/>
        </p:nvSpPr>
        <p:spPr>
          <a:xfrm>
            <a:off x="333375" y="3383741"/>
            <a:ext cx="1151372" cy="11199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897283" y="4553550"/>
            <a:ext cx="11779" cy="174712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47796" y="6090007"/>
            <a:ext cx="2885" cy="19384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99537" y="6283854"/>
            <a:ext cx="4551434" cy="1682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0604286" y="3886232"/>
            <a:ext cx="1357303" cy="58477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941835" y="6091684"/>
            <a:ext cx="2885" cy="19384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935445" y="6282258"/>
            <a:ext cx="5318709" cy="159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1251133" y="4535131"/>
            <a:ext cx="11779" cy="174712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1901423" y="119022"/>
            <a:ext cx="8309356" cy="8471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a:t>The </a:t>
            </a:r>
            <a:r>
              <a:rPr lang="sv-SE" sz="4400" smtClean="0"/>
              <a:t>online </a:t>
            </a:r>
            <a:r>
              <a:rPr lang="sv-SE" sz="4400" err="1"/>
              <a:t>e</a:t>
            </a:r>
            <a:r>
              <a:rPr lang="sv-SE" sz="4400" err="1" smtClean="0"/>
              <a:t>lectrification</a:t>
            </a:r>
            <a:r>
              <a:rPr lang="sv-SE" sz="4400" smtClean="0"/>
              <a:t> </a:t>
            </a:r>
            <a:r>
              <a:rPr lang="sv-SE" sz="4400"/>
              <a:t>Interface</a:t>
            </a:r>
            <a:endParaRPr lang="en-GB" sz="4400"/>
          </a:p>
        </p:txBody>
      </p:sp>
    </p:spTree>
    <p:extLst>
      <p:ext uri="{BB962C8B-B14F-4D97-AF65-F5344CB8AC3E}">
        <p14:creationId xmlns:p14="http://schemas.microsoft.com/office/powerpoint/2010/main" val="341878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3</a:t>
            </a:fld>
            <a:endParaRPr lang="en-GB">
              <a:solidFill>
                <a:schemeClr val="bg1"/>
              </a:solidFill>
            </a:endParaRPr>
          </a:p>
        </p:txBody>
      </p:sp>
      <p:sp>
        <p:nvSpPr>
          <p:cNvPr id="4" name="Rectangle 3"/>
          <p:cNvSpPr/>
          <p:nvPr/>
        </p:nvSpPr>
        <p:spPr>
          <a:xfrm>
            <a:off x="428483" y="1650670"/>
            <a:ext cx="10781881" cy="2616101"/>
          </a:xfrm>
          <a:prstGeom prst="rect">
            <a:avLst/>
          </a:prstGeom>
        </p:spPr>
        <p:txBody>
          <a:bodyPr wrap="square">
            <a:spAutoFit/>
          </a:bodyPr>
          <a:lstStyle/>
          <a:p>
            <a:pPr algn="ctr"/>
            <a:r>
              <a:rPr lang="en-US" sz="4400">
                <a:latin typeface="+mj-lt"/>
              </a:rPr>
              <a:t>4. ONSSET – </a:t>
            </a:r>
            <a:r>
              <a:rPr lang="en-US" sz="4400" err="1" smtClean="0">
                <a:solidFill>
                  <a:srgbClr val="FF0000"/>
                </a:solidFill>
                <a:latin typeface="+mj-lt"/>
              </a:rPr>
              <a:t>O</a:t>
            </a:r>
            <a:r>
              <a:rPr lang="en-US" sz="4400" err="1" smtClean="0">
                <a:latin typeface="+mj-lt"/>
              </a:rPr>
              <a:t>pe</a:t>
            </a:r>
            <a:r>
              <a:rPr lang="en-US" sz="4400" err="1" smtClean="0">
                <a:solidFill>
                  <a:srgbClr val="FF0000"/>
                </a:solidFill>
                <a:latin typeface="+mj-lt"/>
              </a:rPr>
              <a:t>N</a:t>
            </a:r>
            <a:r>
              <a:rPr lang="en-US" sz="4400">
                <a:latin typeface="+mj-lt"/>
              </a:rPr>
              <a:t>-</a:t>
            </a:r>
            <a:r>
              <a:rPr lang="en-US" sz="4400" smtClean="0">
                <a:solidFill>
                  <a:srgbClr val="FF0000"/>
                </a:solidFill>
                <a:latin typeface="+mj-lt"/>
              </a:rPr>
              <a:t>S</a:t>
            </a:r>
            <a:r>
              <a:rPr lang="en-US" sz="4400" smtClean="0">
                <a:latin typeface="+mj-lt"/>
              </a:rPr>
              <a:t>ource </a:t>
            </a:r>
            <a:r>
              <a:rPr lang="en-US" sz="4400">
                <a:solidFill>
                  <a:srgbClr val="FF0000"/>
                </a:solidFill>
                <a:latin typeface="+mj-lt"/>
              </a:rPr>
              <a:t>S</a:t>
            </a:r>
            <a:r>
              <a:rPr lang="en-US" sz="4400">
                <a:latin typeface="+mj-lt"/>
              </a:rPr>
              <a:t>patial </a:t>
            </a:r>
            <a:r>
              <a:rPr lang="en-US" sz="4400">
                <a:solidFill>
                  <a:srgbClr val="FF0000"/>
                </a:solidFill>
                <a:latin typeface="+mj-lt"/>
              </a:rPr>
              <a:t>E</a:t>
            </a:r>
            <a:r>
              <a:rPr lang="en-US" sz="4400">
                <a:latin typeface="+mj-lt"/>
              </a:rPr>
              <a:t>lectrification </a:t>
            </a:r>
            <a:r>
              <a:rPr lang="en-US" sz="4400" smtClean="0">
                <a:solidFill>
                  <a:srgbClr val="FF0000"/>
                </a:solidFill>
                <a:latin typeface="+mj-lt"/>
              </a:rPr>
              <a:t>T</a:t>
            </a:r>
            <a:r>
              <a:rPr lang="en-US" sz="4400" smtClean="0">
                <a:latin typeface="+mj-lt"/>
              </a:rPr>
              <a:t>ool</a:t>
            </a:r>
            <a:endParaRPr lang="en-US" sz="4400">
              <a:latin typeface="+mj-lt"/>
            </a:endParaRPr>
          </a:p>
          <a:p>
            <a:pPr algn="ctr"/>
            <a:endParaRPr lang="en-US" sz="4400">
              <a:latin typeface="+mj-lt"/>
            </a:endParaRPr>
          </a:p>
          <a:p>
            <a:pPr algn="ctr"/>
            <a:r>
              <a:rPr lang="en-US" sz="3200">
                <a:latin typeface="+mj-lt"/>
              </a:rPr>
              <a:t>Specific objective: </a:t>
            </a:r>
            <a:r>
              <a:rPr lang="en-US" sz="3200" smtClean="0">
                <a:latin typeface="+mj-lt"/>
              </a:rPr>
              <a:t>introduce </a:t>
            </a:r>
            <a:r>
              <a:rPr lang="en-US" sz="3200">
                <a:latin typeface="+mj-lt"/>
              </a:rPr>
              <a:t>an </a:t>
            </a:r>
            <a:r>
              <a:rPr lang="en-US" sz="3200" smtClean="0">
                <a:latin typeface="+mj-lt"/>
              </a:rPr>
              <a:t>electrification </a:t>
            </a:r>
            <a:r>
              <a:rPr lang="en-US" sz="3200" smtClean="0">
                <a:latin typeface="+mj-lt"/>
              </a:rPr>
              <a:t>tool </a:t>
            </a:r>
            <a:endParaRPr lang="en-US" sz="3200">
              <a:latin typeface="+mj-lt"/>
            </a:endParaRPr>
          </a:p>
        </p:txBody>
      </p:sp>
      <p:pic>
        <p:nvPicPr>
          <p:cNvPr id="5" name="Picture 4"/>
          <p:cNvPicPr>
            <a:picLocks noChangeAspect="1"/>
          </p:cNvPicPr>
          <p:nvPr/>
        </p:nvPicPr>
        <p:blipFill>
          <a:blip r:embed="rId3"/>
          <a:stretch>
            <a:fillRect/>
          </a:stretch>
        </p:blipFill>
        <p:spPr>
          <a:xfrm>
            <a:off x="8096194" y="4948457"/>
            <a:ext cx="4001941" cy="1653073"/>
          </a:xfrm>
          <a:prstGeom prst="rect">
            <a:avLst/>
          </a:prstGeom>
        </p:spPr>
      </p:pic>
      <p:sp>
        <p:nvSpPr>
          <p:cNvPr id="6" name="TextBox 5"/>
          <p:cNvSpPr txBox="1"/>
          <p:nvPr/>
        </p:nvSpPr>
        <p:spPr>
          <a:xfrm>
            <a:off x="9400656" y="4741485"/>
            <a:ext cx="2697479" cy="258532"/>
          </a:xfrm>
          <a:prstGeom prst="rect">
            <a:avLst/>
          </a:prstGeom>
          <a:noFill/>
        </p:spPr>
        <p:txBody>
          <a:bodyPr wrap="square" rtlCol="0">
            <a:spAutoFit/>
          </a:bodyPr>
          <a:lstStyle/>
          <a:p>
            <a:pPr defTabSz="914400">
              <a:lnSpc>
                <a:spcPct val="90000"/>
              </a:lnSpc>
            </a:pPr>
            <a:r>
              <a:rPr lang="en-US" sz="1100"/>
              <a:t>A </a:t>
            </a:r>
            <a:r>
              <a:rPr lang="en-US" sz="1100" smtClean="0"/>
              <a:t>KTH research </a:t>
            </a:r>
            <a:r>
              <a:rPr lang="en-US" sz="1100"/>
              <a:t>initiative supported by</a:t>
            </a:r>
            <a:r>
              <a:rPr lang="en-US" sz="1200"/>
              <a:t>: </a:t>
            </a:r>
          </a:p>
        </p:txBody>
      </p:sp>
    </p:spTree>
    <p:extLst>
      <p:ext uri="{BB962C8B-B14F-4D97-AF65-F5344CB8AC3E}">
        <p14:creationId xmlns:p14="http://schemas.microsoft.com/office/powerpoint/2010/main" val="1502359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30</a:t>
            </a:fld>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149" y="1000608"/>
            <a:ext cx="7627812" cy="5569848"/>
          </a:xfrm>
          <a:prstGeom prst="rect">
            <a:avLst/>
          </a:prstGeom>
        </p:spPr>
      </p:pic>
      <p:sp>
        <p:nvSpPr>
          <p:cNvPr id="9" name="Rectangle 8"/>
          <p:cNvSpPr/>
          <p:nvPr/>
        </p:nvSpPr>
        <p:spPr>
          <a:xfrm>
            <a:off x="42316" y="3712282"/>
            <a:ext cx="1543318" cy="830997"/>
          </a:xfrm>
          <a:prstGeom prst="rect">
            <a:avLst/>
          </a:prstGeom>
        </p:spPr>
        <p:txBody>
          <a:bodyPr wrap="square">
            <a:spAutoFit/>
          </a:bodyPr>
          <a:lstStyle/>
          <a:p>
            <a:pPr algn="ctr">
              <a:spcAft>
                <a:spcPts val="2400"/>
              </a:spcAft>
            </a:pPr>
            <a:r>
              <a:rPr lang="en-GB" sz="1600"/>
              <a:t>Select one of the 44 countries available</a:t>
            </a:r>
          </a:p>
        </p:txBody>
      </p:sp>
      <p:sp>
        <p:nvSpPr>
          <p:cNvPr id="10" name="Left Brace 9"/>
          <p:cNvSpPr/>
          <p:nvPr/>
        </p:nvSpPr>
        <p:spPr>
          <a:xfrm>
            <a:off x="1675699" y="1929284"/>
            <a:ext cx="374165" cy="4356969"/>
          </a:xfrm>
          <a:prstGeom prst="leftBrace">
            <a:avLst>
              <a:gd name="adj1" fmla="val 8333"/>
              <a:gd name="adj2" fmla="val 50614"/>
            </a:avLst>
          </a:pr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2064766" y="4428345"/>
            <a:ext cx="579096" cy="12938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144455" y="2153173"/>
            <a:ext cx="1882982" cy="11199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128826" y="2183163"/>
            <a:ext cx="1914241" cy="1077218"/>
          </a:xfrm>
          <a:prstGeom prst="rect">
            <a:avLst/>
          </a:prstGeom>
        </p:spPr>
        <p:txBody>
          <a:bodyPr wrap="square">
            <a:spAutoFit/>
          </a:bodyPr>
          <a:lstStyle/>
          <a:p>
            <a:pPr algn="ctr">
              <a:spcAft>
                <a:spcPts val="2400"/>
              </a:spcAft>
            </a:pPr>
            <a:r>
              <a:rPr lang="en-GB" sz="1600"/>
              <a:t>Current electrification status in sub-Saharan Africa</a:t>
            </a:r>
          </a:p>
        </p:txBody>
      </p:sp>
      <p:cxnSp>
        <p:nvCxnSpPr>
          <p:cNvPr id="15" name="Straight Arrow Connector 14"/>
          <p:cNvCxnSpPr/>
          <p:nvPr/>
        </p:nvCxnSpPr>
        <p:spPr>
          <a:xfrm flipV="1">
            <a:off x="9607961" y="2643556"/>
            <a:ext cx="372739" cy="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144455" y="3577799"/>
            <a:ext cx="1914241" cy="1077218"/>
          </a:xfrm>
          <a:prstGeom prst="rect">
            <a:avLst/>
          </a:prstGeom>
        </p:spPr>
        <p:txBody>
          <a:bodyPr wrap="square">
            <a:spAutoFit/>
          </a:bodyPr>
          <a:lstStyle/>
          <a:p>
            <a:pPr algn="ctr">
              <a:spcAft>
                <a:spcPts val="2400"/>
              </a:spcAft>
            </a:pPr>
            <a:r>
              <a:rPr lang="en-GB" sz="1600"/>
              <a:t>Projected population in sub-Saharan Africa by 2030</a:t>
            </a:r>
          </a:p>
        </p:txBody>
      </p:sp>
      <p:sp>
        <p:nvSpPr>
          <p:cNvPr id="22" name="Rounded Rectangle 21"/>
          <p:cNvSpPr/>
          <p:nvPr/>
        </p:nvSpPr>
        <p:spPr>
          <a:xfrm>
            <a:off x="10170814" y="3546734"/>
            <a:ext cx="1882982" cy="11199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8912579" y="4116408"/>
            <a:ext cx="1099257" cy="23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910708" y="3454657"/>
            <a:ext cx="1871" cy="66175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1901423" y="119022"/>
            <a:ext cx="8309356" cy="8471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a:t>The </a:t>
            </a:r>
            <a:r>
              <a:rPr lang="sv-SE" sz="4400" smtClean="0"/>
              <a:t>online </a:t>
            </a:r>
            <a:r>
              <a:rPr lang="sv-SE" sz="4400" err="1"/>
              <a:t>e</a:t>
            </a:r>
            <a:r>
              <a:rPr lang="sv-SE" sz="4400" err="1" smtClean="0"/>
              <a:t>lectrification</a:t>
            </a:r>
            <a:r>
              <a:rPr lang="sv-SE" sz="4400" smtClean="0"/>
              <a:t> </a:t>
            </a:r>
            <a:r>
              <a:rPr lang="sv-SE" sz="4400"/>
              <a:t>i</a:t>
            </a:r>
            <a:r>
              <a:rPr lang="sv-SE" sz="4400" smtClean="0"/>
              <a:t>nterface</a:t>
            </a:r>
            <a:endParaRPr lang="en-GB" sz="4400"/>
          </a:p>
        </p:txBody>
      </p:sp>
    </p:spTree>
    <p:extLst>
      <p:ext uri="{BB962C8B-B14F-4D97-AF65-F5344CB8AC3E}">
        <p14:creationId xmlns:p14="http://schemas.microsoft.com/office/powerpoint/2010/main" val="1830419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38" y="1051490"/>
            <a:ext cx="9601200" cy="5695950"/>
          </a:xfrm>
          <a:prstGeom prst="rect">
            <a:avLst/>
          </a:prstGeom>
        </p:spPr>
      </p:pic>
      <p:sp>
        <p:nvSpPr>
          <p:cNvPr id="2" name="Slide Number Placeholder 1"/>
          <p:cNvSpPr>
            <a:spLocks noGrp="1"/>
          </p:cNvSpPr>
          <p:nvPr>
            <p:ph type="sldNum" sz="quarter" idx="12"/>
          </p:nvPr>
        </p:nvSpPr>
        <p:spPr>
          <a:xfrm>
            <a:off x="8915405" y="6356350"/>
            <a:ext cx="2743200" cy="365125"/>
          </a:xfrm>
        </p:spPr>
        <p:txBody>
          <a:bodyPr/>
          <a:lstStyle/>
          <a:p>
            <a:fld id="{CE69EEE3-3703-4990-B76E-929A729607EB}" type="slidenum">
              <a:rPr lang="en-GB" smtClean="0">
                <a:solidFill>
                  <a:schemeClr val="bg1"/>
                </a:solidFill>
              </a:rPr>
              <a:t>31</a:t>
            </a:fld>
            <a:endParaRPr lang="en-GB">
              <a:solidFill>
                <a:schemeClr val="bg1"/>
              </a:solidFill>
            </a:endParaRPr>
          </a:p>
        </p:txBody>
      </p:sp>
      <p:sp>
        <p:nvSpPr>
          <p:cNvPr id="5" name="Rounded Rectangle 4"/>
          <p:cNvSpPr/>
          <p:nvPr/>
        </p:nvSpPr>
        <p:spPr>
          <a:xfrm>
            <a:off x="7175834" y="1944914"/>
            <a:ext cx="2360057" cy="3278477"/>
          </a:xfrm>
          <a:prstGeom prst="round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142234" y="3184667"/>
            <a:ext cx="1686917" cy="11199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068549" y="3214657"/>
            <a:ext cx="1914241" cy="1077218"/>
          </a:xfrm>
          <a:prstGeom prst="rect">
            <a:avLst/>
          </a:prstGeom>
        </p:spPr>
        <p:txBody>
          <a:bodyPr wrap="square">
            <a:spAutoFit/>
          </a:bodyPr>
          <a:lstStyle/>
          <a:p>
            <a:pPr algn="ctr">
              <a:spcAft>
                <a:spcPts val="2400"/>
              </a:spcAft>
            </a:pPr>
            <a:r>
              <a:rPr lang="en-GB" sz="1600"/>
              <a:t>Overview of the country’s current electricity access rate</a:t>
            </a:r>
          </a:p>
        </p:txBody>
      </p:sp>
      <p:cxnSp>
        <p:nvCxnSpPr>
          <p:cNvPr id="15" name="Straight Arrow Connector 14"/>
          <p:cNvCxnSpPr/>
          <p:nvPr/>
        </p:nvCxnSpPr>
        <p:spPr>
          <a:xfrm flipV="1">
            <a:off x="9638016" y="3741622"/>
            <a:ext cx="445793" cy="487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566259" y="5377780"/>
            <a:ext cx="2262892" cy="830997"/>
          </a:xfrm>
          <a:prstGeom prst="rect">
            <a:avLst/>
          </a:prstGeom>
        </p:spPr>
        <p:txBody>
          <a:bodyPr wrap="square">
            <a:spAutoFit/>
          </a:bodyPr>
          <a:lstStyle/>
          <a:p>
            <a:pPr algn="ctr">
              <a:spcAft>
                <a:spcPts val="2400"/>
              </a:spcAft>
            </a:pPr>
            <a:r>
              <a:rPr lang="en-GB" sz="1600"/>
              <a:t>Overview of the estimated population </a:t>
            </a:r>
            <a:r>
              <a:rPr lang="en-GB" sz="1600" smtClean="0"/>
              <a:t>by </a:t>
            </a:r>
            <a:r>
              <a:rPr lang="en-GB" sz="1600"/>
              <a:t>2030</a:t>
            </a:r>
          </a:p>
        </p:txBody>
      </p:sp>
      <p:sp>
        <p:nvSpPr>
          <p:cNvPr id="22" name="Rounded Rectangle 21"/>
          <p:cNvSpPr/>
          <p:nvPr/>
        </p:nvSpPr>
        <p:spPr>
          <a:xfrm>
            <a:off x="9752272" y="5346715"/>
            <a:ext cx="1882982" cy="88523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8235588" y="6021129"/>
            <a:ext cx="1383126"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235588" y="5356975"/>
            <a:ext cx="1871" cy="66175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95174" y="5006921"/>
            <a:ext cx="579096" cy="12938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901423" y="119022"/>
            <a:ext cx="8309356" cy="8471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a:t>The online </a:t>
            </a:r>
            <a:r>
              <a:rPr lang="sv-SE" sz="4400" err="1"/>
              <a:t>electrification</a:t>
            </a:r>
            <a:r>
              <a:rPr lang="sv-SE" sz="4400"/>
              <a:t> interface</a:t>
            </a:r>
            <a:endParaRPr lang="en-GB" sz="4400"/>
          </a:p>
        </p:txBody>
      </p:sp>
    </p:spTree>
    <p:extLst>
      <p:ext uri="{BB962C8B-B14F-4D97-AF65-F5344CB8AC3E}">
        <p14:creationId xmlns:p14="http://schemas.microsoft.com/office/powerpoint/2010/main" val="91857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683" y="1016797"/>
            <a:ext cx="8965642" cy="5649043"/>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32</a:t>
            </a:fld>
            <a:endParaRPr lang="en-GB"/>
          </a:p>
        </p:txBody>
      </p:sp>
      <p:sp>
        <p:nvSpPr>
          <p:cNvPr id="11" name="Rounded Rectangle 10"/>
          <p:cNvSpPr/>
          <p:nvPr/>
        </p:nvSpPr>
        <p:spPr>
          <a:xfrm>
            <a:off x="10528543" y="2041231"/>
            <a:ext cx="1589302" cy="119236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515625" y="2102057"/>
            <a:ext cx="1619454" cy="1077218"/>
          </a:xfrm>
          <a:prstGeom prst="rect">
            <a:avLst/>
          </a:prstGeom>
        </p:spPr>
        <p:txBody>
          <a:bodyPr wrap="square">
            <a:spAutoFit/>
          </a:bodyPr>
          <a:lstStyle/>
          <a:p>
            <a:pPr algn="ctr">
              <a:spcAft>
                <a:spcPts val="2400"/>
              </a:spcAft>
            </a:pPr>
            <a:r>
              <a:rPr lang="en-GB" sz="1600" smtClean="0"/>
              <a:t>Shares of population with new access by technology</a:t>
            </a:r>
            <a:endParaRPr lang="en-GB" sz="1600"/>
          </a:p>
        </p:txBody>
      </p:sp>
      <p:cxnSp>
        <p:nvCxnSpPr>
          <p:cNvPr id="13" name="Straight Arrow Connector 12"/>
          <p:cNvCxnSpPr/>
          <p:nvPr/>
        </p:nvCxnSpPr>
        <p:spPr>
          <a:xfrm>
            <a:off x="9711504" y="2624447"/>
            <a:ext cx="786887" cy="7609"/>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3343" y="3112725"/>
            <a:ext cx="1577498" cy="61476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343" y="3142715"/>
            <a:ext cx="1577498" cy="584775"/>
          </a:xfrm>
          <a:prstGeom prst="rect">
            <a:avLst/>
          </a:prstGeom>
        </p:spPr>
        <p:txBody>
          <a:bodyPr wrap="square">
            <a:spAutoFit/>
          </a:bodyPr>
          <a:lstStyle/>
          <a:p>
            <a:pPr algn="ctr">
              <a:spcAft>
                <a:spcPts val="2400"/>
              </a:spcAft>
            </a:pPr>
            <a:r>
              <a:rPr lang="en-GB" sz="1600"/>
              <a:t>Select </a:t>
            </a:r>
            <a:r>
              <a:rPr lang="en-GB" sz="1600" b="1"/>
              <a:t>l</a:t>
            </a:r>
            <a:r>
              <a:rPr lang="en-GB" sz="1600" b="1" smtClean="0"/>
              <a:t>ow</a:t>
            </a:r>
            <a:r>
              <a:rPr lang="en-GB" sz="1600" smtClean="0"/>
              <a:t> </a:t>
            </a:r>
            <a:r>
              <a:rPr lang="en-GB" sz="1600"/>
              <a:t>or </a:t>
            </a:r>
            <a:r>
              <a:rPr lang="en-GB" sz="1600" b="1"/>
              <a:t>h</a:t>
            </a:r>
            <a:r>
              <a:rPr lang="en-GB" sz="1600" b="1" smtClean="0"/>
              <a:t>igh</a:t>
            </a:r>
            <a:r>
              <a:rPr lang="en-GB" sz="1600" smtClean="0"/>
              <a:t> diesel </a:t>
            </a:r>
            <a:r>
              <a:rPr lang="en-GB" sz="1600"/>
              <a:t>price</a:t>
            </a:r>
          </a:p>
        </p:txBody>
      </p:sp>
      <p:cxnSp>
        <p:nvCxnSpPr>
          <p:cNvPr id="6" name="Straight Arrow Connector 5"/>
          <p:cNvCxnSpPr/>
          <p:nvPr/>
        </p:nvCxnSpPr>
        <p:spPr>
          <a:xfrm flipH="1">
            <a:off x="1700647" y="3131204"/>
            <a:ext cx="182880" cy="18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19" name="Rounded Rectangle 18"/>
          <p:cNvSpPr/>
          <p:nvPr/>
        </p:nvSpPr>
        <p:spPr>
          <a:xfrm>
            <a:off x="83343" y="4110210"/>
            <a:ext cx="1551738" cy="135342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3344" y="4140200"/>
            <a:ext cx="1577498" cy="1323439"/>
          </a:xfrm>
          <a:prstGeom prst="rect">
            <a:avLst/>
          </a:prstGeom>
        </p:spPr>
        <p:txBody>
          <a:bodyPr wrap="square">
            <a:spAutoFit/>
          </a:bodyPr>
          <a:lstStyle/>
          <a:p>
            <a:pPr algn="ctr">
              <a:spcAft>
                <a:spcPts val="2400"/>
              </a:spcAft>
            </a:pPr>
            <a:r>
              <a:rPr lang="en-GB" sz="1600"/>
              <a:t>Select between </a:t>
            </a:r>
            <a:r>
              <a:rPr lang="en-GB" sz="1600" b="1"/>
              <a:t>five </a:t>
            </a:r>
            <a:r>
              <a:rPr lang="en-GB" sz="1600"/>
              <a:t>electrification access tiers (kWh/HH/year)</a:t>
            </a:r>
          </a:p>
        </p:txBody>
      </p:sp>
      <p:sp>
        <p:nvSpPr>
          <p:cNvPr id="23" name="Rectangle 22"/>
          <p:cNvSpPr/>
          <p:nvPr/>
        </p:nvSpPr>
        <p:spPr>
          <a:xfrm>
            <a:off x="-134855" y="3753018"/>
            <a:ext cx="1914241" cy="338554"/>
          </a:xfrm>
          <a:prstGeom prst="rect">
            <a:avLst/>
          </a:prstGeom>
        </p:spPr>
        <p:txBody>
          <a:bodyPr wrap="square">
            <a:spAutoFit/>
          </a:bodyPr>
          <a:lstStyle/>
          <a:p>
            <a:pPr algn="ctr">
              <a:spcAft>
                <a:spcPts val="2400"/>
              </a:spcAft>
            </a:pPr>
            <a:r>
              <a:rPr lang="en-GB" sz="1600"/>
              <a:t>+</a:t>
            </a:r>
          </a:p>
        </p:txBody>
      </p:sp>
      <p:sp>
        <p:nvSpPr>
          <p:cNvPr id="24" name="Rectangle 23"/>
          <p:cNvSpPr/>
          <p:nvPr/>
        </p:nvSpPr>
        <p:spPr>
          <a:xfrm>
            <a:off x="-97909" y="5595618"/>
            <a:ext cx="1914241" cy="338554"/>
          </a:xfrm>
          <a:prstGeom prst="rect">
            <a:avLst/>
          </a:prstGeom>
        </p:spPr>
        <p:txBody>
          <a:bodyPr wrap="square">
            <a:spAutoFit/>
          </a:bodyPr>
          <a:lstStyle/>
          <a:p>
            <a:pPr algn="ctr">
              <a:spcAft>
                <a:spcPts val="2400"/>
              </a:spcAft>
            </a:pPr>
            <a:r>
              <a:rPr lang="en-GB" sz="1600"/>
              <a:t>=</a:t>
            </a:r>
          </a:p>
        </p:txBody>
      </p:sp>
      <p:sp>
        <p:nvSpPr>
          <p:cNvPr id="25" name="Rectangle 24"/>
          <p:cNvSpPr/>
          <p:nvPr/>
        </p:nvSpPr>
        <p:spPr>
          <a:xfrm>
            <a:off x="-103858" y="5923767"/>
            <a:ext cx="1914241" cy="830997"/>
          </a:xfrm>
          <a:prstGeom prst="rect">
            <a:avLst/>
          </a:prstGeom>
        </p:spPr>
        <p:txBody>
          <a:bodyPr wrap="square">
            <a:spAutoFit/>
          </a:bodyPr>
          <a:lstStyle/>
          <a:p>
            <a:pPr algn="ctr">
              <a:spcAft>
                <a:spcPts val="2400"/>
              </a:spcAft>
            </a:pPr>
            <a:r>
              <a:rPr lang="en-GB" sz="1600" b="1"/>
              <a:t>30 </a:t>
            </a:r>
            <a:r>
              <a:rPr lang="en-GB" sz="1600"/>
              <a:t>different electrification scenarios</a:t>
            </a:r>
            <a:endParaRPr lang="en-GB" sz="1600" b="1"/>
          </a:p>
        </p:txBody>
      </p:sp>
      <p:sp>
        <p:nvSpPr>
          <p:cNvPr id="30" name="Rounded Rectangle 29"/>
          <p:cNvSpPr/>
          <p:nvPr/>
        </p:nvSpPr>
        <p:spPr>
          <a:xfrm>
            <a:off x="5430356" y="5952651"/>
            <a:ext cx="5479261" cy="65339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70715" y="6021267"/>
            <a:ext cx="5756964" cy="584775"/>
          </a:xfrm>
          <a:prstGeom prst="rect">
            <a:avLst/>
          </a:prstGeom>
        </p:spPr>
        <p:txBody>
          <a:bodyPr wrap="square">
            <a:spAutoFit/>
          </a:bodyPr>
          <a:lstStyle/>
          <a:p>
            <a:pPr algn="ctr">
              <a:spcAft>
                <a:spcPts val="2400"/>
              </a:spcAft>
            </a:pPr>
            <a:r>
              <a:rPr lang="en-GB" sz="1600" b="1"/>
              <a:t>Total investment requirements</a:t>
            </a:r>
            <a:r>
              <a:rPr lang="en-GB" sz="1600"/>
              <a:t> for the selected electrification tier in order to achieve </a:t>
            </a:r>
            <a:r>
              <a:rPr lang="en-GB" sz="1600" b="1" smtClean="0"/>
              <a:t>100 per cent </a:t>
            </a:r>
            <a:r>
              <a:rPr lang="en-GB" sz="1600" b="1"/>
              <a:t>access to electricity </a:t>
            </a:r>
            <a:r>
              <a:rPr lang="en-GB" sz="1600"/>
              <a:t>by 2030</a:t>
            </a:r>
          </a:p>
        </p:txBody>
      </p:sp>
      <p:cxnSp>
        <p:nvCxnSpPr>
          <p:cNvPr id="34" name="Straight Arrow Connector 33"/>
          <p:cNvCxnSpPr/>
          <p:nvPr/>
        </p:nvCxnSpPr>
        <p:spPr>
          <a:xfrm>
            <a:off x="10312755" y="4038348"/>
            <a:ext cx="0" cy="182880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711504" y="2533350"/>
            <a:ext cx="3138" cy="91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04960" y="2231597"/>
            <a:ext cx="998220" cy="2935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83343" y="1906660"/>
            <a:ext cx="1577498" cy="86098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9769" y="1913982"/>
            <a:ext cx="1545449" cy="830997"/>
          </a:xfrm>
          <a:prstGeom prst="rect">
            <a:avLst/>
          </a:prstGeom>
        </p:spPr>
        <p:txBody>
          <a:bodyPr wrap="square">
            <a:spAutoFit/>
          </a:bodyPr>
          <a:lstStyle/>
          <a:p>
            <a:pPr algn="ctr">
              <a:spcAft>
                <a:spcPts val="2400"/>
              </a:spcAft>
            </a:pPr>
            <a:r>
              <a:rPr lang="en-GB" sz="1600"/>
              <a:t>Select a representative </a:t>
            </a:r>
            <a:r>
              <a:rPr lang="en-GB" sz="1600" b="1"/>
              <a:t>cost</a:t>
            </a:r>
            <a:r>
              <a:rPr lang="en-GB" sz="1600"/>
              <a:t> for the </a:t>
            </a:r>
            <a:r>
              <a:rPr lang="en-GB" sz="1600" b="1"/>
              <a:t>grid</a:t>
            </a:r>
          </a:p>
        </p:txBody>
      </p:sp>
      <p:cxnSp>
        <p:nvCxnSpPr>
          <p:cNvPr id="39" name="Straight Arrow Connector 38"/>
          <p:cNvCxnSpPr/>
          <p:nvPr/>
        </p:nvCxnSpPr>
        <p:spPr>
          <a:xfrm flipH="1">
            <a:off x="1687947" y="2376090"/>
            <a:ext cx="182880" cy="18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1698067" y="4988417"/>
            <a:ext cx="182880" cy="18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4734" y="2787240"/>
            <a:ext cx="1914241" cy="338554"/>
          </a:xfrm>
          <a:prstGeom prst="rect">
            <a:avLst/>
          </a:prstGeom>
        </p:spPr>
        <p:txBody>
          <a:bodyPr wrap="square">
            <a:spAutoFit/>
          </a:bodyPr>
          <a:lstStyle/>
          <a:p>
            <a:pPr algn="ctr">
              <a:spcAft>
                <a:spcPts val="2400"/>
              </a:spcAft>
            </a:pPr>
            <a:r>
              <a:rPr lang="en-GB" sz="1600"/>
              <a:t>+</a:t>
            </a:r>
          </a:p>
        </p:txBody>
      </p:sp>
      <p:cxnSp>
        <p:nvCxnSpPr>
          <p:cNvPr id="47" name="Straight Connector 46"/>
          <p:cNvCxnSpPr/>
          <p:nvPr/>
        </p:nvCxnSpPr>
        <p:spPr>
          <a:xfrm flipH="1" flipV="1">
            <a:off x="9189628" y="4038348"/>
            <a:ext cx="1117089" cy="313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1901423" y="119022"/>
            <a:ext cx="8309356" cy="8471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a:t>The online </a:t>
            </a:r>
            <a:r>
              <a:rPr lang="sv-SE" sz="4400" err="1"/>
              <a:t>electrification</a:t>
            </a:r>
            <a:r>
              <a:rPr lang="sv-SE" sz="4400"/>
              <a:t> interface</a:t>
            </a:r>
            <a:endParaRPr lang="en-GB" sz="4400"/>
          </a:p>
        </p:txBody>
      </p:sp>
    </p:spTree>
    <p:extLst>
      <p:ext uri="{BB962C8B-B14F-4D97-AF65-F5344CB8AC3E}">
        <p14:creationId xmlns:p14="http://schemas.microsoft.com/office/powerpoint/2010/main" val="35303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1000" fill="hold"/>
                                        <p:tgtEl>
                                          <p:spTgt spid="1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1000"/>
                                        <p:tgtEl>
                                          <p:spTgt spid="12"/>
                                        </p:tgtEl>
                                      </p:cBhvr>
                                    </p:animEffect>
                                    <p:anim calcmode="lin" valueType="num">
                                      <p:cBhvr>
                                        <p:cTn id="86" dur="1000" fill="hold"/>
                                        <p:tgtEl>
                                          <p:spTgt spid="12"/>
                                        </p:tgtEl>
                                        <p:attrNameLst>
                                          <p:attrName>ppt_x</p:attrName>
                                        </p:attrNameLst>
                                      </p:cBhvr>
                                      <p:tavLst>
                                        <p:tav tm="0">
                                          <p:val>
                                            <p:strVal val="#ppt_x"/>
                                          </p:val>
                                        </p:tav>
                                        <p:tav tm="100000">
                                          <p:val>
                                            <p:strVal val="#ppt_x"/>
                                          </p:val>
                                        </p:tav>
                                      </p:tavLst>
                                    </p:anim>
                                    <p:anim calcmode="lin" valueType="num">
                                      <p:cBhvr>
                                        <p:cTn id="87" dur="1000" fill="hold"/>
                                        <p:tgtEl>
                                          <p:spTgt spid="12"/>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1000"/>
                                        <p:tgtEl>
                                          <p:spTgt spid="13"/>
                                        </p:tgtEl>
                                      </p:cBhvr>
                                    </p:animEffect>
                                    <p:anim calcmode="lin" valueType="num">
                                      <p:cBhvr>
                                        <p:cTn id="91" dur="1000" fill="hold"/>
                                        <p:tgtEl>
                                          <p:spTgt spid="13"/>
                                        </p:tgtEl>
                                        <p:attrNameLst>
                                          <p:attrName>ppt_x</p:attrName>
                                        </p:attrNameLst>
                                      </p:cBhvr>
                                      <p:tavLst>
                                        <p:tav tm="0">
                                          <p:val>
                                            <p:strVal val="#ppt_x"/>
                                          </p:val>
                                        </p:tav>
                                        <p:tav tm="100000">
                                          <p:val>
                                            <p:strVal val="#ppt_x"/>
                                          </p:val>
                                        </p:tav>
                                      </p:tavLst>
                                    </p:anim>
                                    <p:anim calcmode="lin" valueType="num">
                                      <p:cBhvr>
                                        <p:cTn id="92" dur="1000" fill="hold"/>
                                        <p:tgtEl>
                                          <p:spTgt spid="13"/>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00"/>
                                        <p:tgtEl>
                                          <p:spTgt spid="27"/>
                                        </p:tgtEl>
                                      </p:cBhvr>
                                    </p:animEffect>
                                    <p:anim calcmode="lin" valueType="num">
                                      <p:cBhvr>
                                        <p:cTn id="96" dur="1000" fill="hold"/>
                                        <p:tgtEl>
                                          <p:spTgt spid="27"/>
                                        </p:tgtEl>
                                        <p:attrNameLst>
                                          <p:attrName>ppt_x</p:attrName>
                                        </p:attrNameLst>
                                      </p:cBhvr>
                                      <p:tavLst>
                                        <p:tav tm="0">
                                          <p:val>
                                            <p:strVal val="#ppt_x"/>
                                          </p:val>
                                        </p:tav>
                                        <p:tav tm="100000">
                                          <p:val>
                                            <p:strVal val="#ppt_x"/>
                                          </p:val>
                                        </p:tav>
                                      </p:tavLst>
                                    </p:anim>
                                    <p:anim calcmode="lin" valueType="num">
                                      <p:cBhvr>
                                        <p:cTn id="97" dur="1000" fill="hold"/>
                                        <p:tgtEl>
                                          <p:spTgt spid="27"/>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1000"/>
                                        <p:tgtEl>
                                          <p:spTgt spid="47"/>
                                        </p:tgtEl>
                                      </p:cBhvr>
                                    </p:animEffect>
                                    <p:anim calcmode="lin" valueType="num">
                                      <p:cBhvr>
                                        <p:cTn id="108" dur="1000" fill="hold"/>
                                        <p:tgtEl>
                                          <p:spTgt spid="47"/>
                                        </p:tgtEl>
                                        <p:attrNameLst>
                                          <p:attrName>ppt_x</p:attrName>
                                        </p:attrNameLst>
                                      </p:cBhvr>
                                      <p:tavLst>
                                        <p:tav tm="0">
                                          <p:val>
                                            <p:strVal val="#ppt_x"/>
                                          </p:val>
                                        </p:tav>
                                        <p:tav tm="100000">
                                          <p:val>
                                            <p:strVal val="#ppt_x"/>
                                          </p:val>
                                        </p:tav>
                                      </p:tavLst>
                                    </p:anim>
                                    <p:anim calcmode="lin" valueType="num">
                                      <p:cBhvr>
                                        <p:cTn id="109" dur="1000" fill="hold"/>
                                        <p:tgtEl>
                                          <p:spTgt spid="47"/>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1000"/>
                                        <p:tgtEl>
                                          <p:spTgt spid="34"/>
                                        </p:tgtEl>
                                      </p:cBhvr>
                                    </p:animEffect>
                                    <p:anim calcmode="lin" valueType="num">
                                      <p:cBhvr>
                                        <p:cTn id="113" dur="1000" fill="hold"/>
                                        <p:tgtEl>
                                          <p:spTgt spid="34"/>
                                        </p:tgtEl>
                                        <p:attrNameLst>
                                          <p:attrName>ppt_x</p:attrName>
                                        </p:attrNameLst>
                                      </p:cBhvr>
                                      <p:tavLst>
                                        <p:tav tm="0">
                                          <p:val>
                                            <p:strVal val="#ppt_x"/>
                                          </p:val>
                                        </p:tav>
                                        <p:tav tm="100000">
                                          <p:val>
                                            <p:strVal val="#ppt_x"/>
                                          </p:val>
                                        </p:tav>
                                      </p:tavLst>
                                    </p:anim>
                                    <p:anim calcmode="lin" valueType="num">
                                      <p:cBhvr>
                                        <p:cTn id="114" dur="1000" fill="hold"/>
                                        <p:tgtEl>
                                          <p:spTgt spid="3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00"/>
                                        <p:tgtEl>
                                          <p:spTgt spid="30"/>
                                        </p:tgtEl>
                                      </p:cBhvr>
                                    </p:animEffect>
                                    <p:anim calcmode="lin" valueType="num">
                                      <p:cBhvr>
                                        <p:cTn id="118" dur="1000" fill="hold"/>
                                        <p:tgtEl>
                                          <p:spTgt spid="30"/>
                                        </p:tgtEl>
                                        <p:attrNameLst>
                                          <p:attrName>ppt_x</p:attrName>
                                        </p:attrNameLst>
                                      </p:cBhvr>
                                      <p:tavLst>
                                        <p:tav tm="0">
                                          <p:val>
                                            <p:strVal val="#ppt_x"/>
                                          </p:val>
                                        </p:tav>
                                        <p:tav tm="100000">
                                          <p:val>
                                            <p:strVal val="#ppt_x"/>
                                          </p:val>
                                        </p:tav>
                                      </p:tavLst>
                                    </p:anim>
                                    <p:anim calcmode="lin" valueType="num">
                                      <p:cBhvr>
                                        <p:cTn id="119" dur="1000" fill="hold"/>
                                        <p:tgtEl>
                                          <p:spTgt spid="30"/>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1000"/>
                                        <p:tgtEl>
                                          <p:spTgt spid="31"/>
                                        </p:tgtEl>
                                      </p:cBhvr>
                                    </p:animEffect>
                                    <p:anim calcmode="lin" valueType="num">
                                      <p:cBhvr>
                                        <p:cTn id="123" dur="1000" fill="hold"/>
                                        <p:tgtEl>
                                          <p:spTgt spid="31"/>
                                        </p:tgtEl>
                                        <p:attrNameLst>
                                          <p:attrName>ppt_x</p:attrName>
                                        </p:attrNameLst>
                                      </p:cBhvr>
                                      <p:tavLst>
                                        <p:tav tm="0">
                                          <p:val>
                                            <p:strVal val="#ppt_x"/>
                                          </p:val>
                                        </p:tav>
                                        <p:tav tm="100000">
                                          <p:val>
                                            <p:strVal val="#ppt_x"/>
                                          </p:val>
                                        </p:tav>
                                      </p:tavLst>
                                    </p:anim>
                                    <p:anim calcmode="lin" valueType="num">
                                      <p:cBhvr>
                                        <p:cTn id="1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6" grpId="0"/>
      <p:bldP spid="19" grpId="0" animBg="1"/>
      <p:bldP spid="20" grpId="0"/>
      <p:bldP spid="23" grpId="0"/>
      <p:bldP spid="24" grpId="0"/>
      <p:bldP spid="25" grpId="0"/>
      <p:bldP spid="30" grpId="0" animBg="1"/>
      <p:bldP spid="31" grpId="0"/>
      <p:bldP spid="18" grpId="0" animBg="1"/>
      <p:bldP spid="37" grpId="0" animBg="1"/>
      <p:bldP spid="38"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40" y="1144930"/>
            <a:ext cx="8836074" cy="5576545"/>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33</a:t>
            </a:fld>
            <a:endParaRPr lang="en-GB"/>
          </a:p>
        </p:txBody>
      </p:sp>
      <p:sp>
        <p:nvSpPr>
          <p:cNvPr id="10" name="Oval 9"/>
          <p:cNvSpPr/>
          <p:nvPr/>
        </p:nvSpPr>
        <p:spPr>
          <a:xfrm>
            <a:off x="3899462" y="3364223"/>
            <a:ext cx="137780" cy="127187"/>
          </a:xfrm>
          <a:prstGeom prst="ellipse">
            <a:avLst/>
          </a:prstGeom>
          <a:noFill/>
          <a:ln w="9525">
            <a:solidFill>
              <a:schemeClr val="tx1">
                <a:lumMod val="95000"/>
                <a:lumOff val="5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ounded Rectangle 14"/>
          <p:cNvSpPr/>
          <p:nvPr/>
        </p:nvSpPr>
        <p:spPr>
          <a:xfrm>
            <a:off x="2162289" y="4972765"/>
            <a:ext cx="4095636" cy="264427"/>
          </a:xfrm>
          <a:prstGeom prst="roundRect">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559947" y="1901100"/>
            <a:ext cx="2293403" cy="3477875"/>
          </a:xfrm>
          <a:prstGeom prst="rect">
            <a:avLst/>
          </a:prstGeom>
        </p:spPr>
        <p:txBody>
          <a:bodyPr wrap="square">
            <a:spAutoFit/>
          </a:bodyPr>
          <a:lstStyle/>
          <a:p>
            <a:pPr algn="ctr">
              <a:spcAft>
                <a:spcPts val="2400"/>
              </a:spcAft>
            </a:pPr>
            <a:r>
              <a:rPr lang="en-GB" sz="1600" b="1" u="sng"/>
              <a:t>Available results per cell</a:t>
            </a:r>
          </a:p>
          <a:p>
            <a:pPr marL="342900" indent="-342900">
              <a:spcAft>
                <a:spcPts val="2400"/>
              </a:spcAft>
              <a:buFontTx/>
              <a:buAutoNum type="arabicPeriod"/>
            </a:pPr>
            <a:r>
              <a:rPr lang="en-GB" sz="1600"/>
              <a:t>Expected population in 2030</a:t>
            </a:r>
          </a:p>
          <a:p>
            <a:pPr marL="342900" indent="-342900">
              <a:spcAft>
                <a:spcPts val="2400"/>
              </a:spcAft>
              <a:buAutoNum type="arabicPeriod"/>
            </a:pPr>
            <a:r>
              <a:rPr lang="en-GB" sz="1600"/>
              <a:t>Most economic electrification option (grid, mini-grid or </a:t>
            </a:r>
            <a:r>
              <a:rPr lang="en-GB" sz="1600" smtClean="0"/>
              <a:t>standalone</a:t>
            </a:r>
            <a:r>
              <a:rPr lang="en-GB" sz="1600"/>
              <a:t>)</a:t>
            </a:r>
          </a:p>
          <a:p>
            <a:pPr marL="342900" indent="-342900">
              <a:spcAft>
                <a:spcPts val="2400"/>
              </a:spcAft>
              <a:buAutoNum type="arabicPeriod"/>
            </a:pPr>
            <a:r>
              <a:rPr lang="en-GB" sz="1600" smtClean="0"/>
              <a:t>LCOE generation </a:t>
            </a:r>
            <a:r>
              <a:rPr lang="en-GB" sz="1600"/>
              <a:t>achieved by this option</a:t>
            </a:r>
          </a:p>
        </p:txBody>
      </p:sp>
      <p:cxnSp>
        <p:nvCxnSpPr>
          <p:cNvPr id="20" name="Straight Arrow Connector 19"/>
          <p:cNvCxnSpPr/>
          <p:nvPr/>
        </p:nvCxnSpPr>
        <p:spPr>
          <a:xfrm flipV="1">
            <a:off x="3967392" y="3510261"/>
            <a:ext cx="0" cy="1876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82422" y="3640038"/>
            <a:ext cx="803275" cy="246221"/>
          </a:xfrm>
          <a:prstGeom prst="rect">
            <a:avLst/>
          </a:prstGeom>
        </p:spPr>
        <p:txBody>
          <a:bodyPr wrap="square">
            <a:spAutoFit/>
          </a:bodyPr>
          <a:lstStyle/>
          <a:p>
            <a:pPr algn="ctr">
              <a:spcAft>
                <a:spcPts val="2400"/>
              </a:spcAft>
            </a:pPr>
            <a:r>
              <a:rPr lang="en-GB" sz="1000" b="1"/>
              <a:t>100 sq. km</a:t>
            </a:r>
          </a:p>
        </p:txBody>
      </p:sp>
      <p:sp>
        <p:nvSpPr>
          <p:cNvPr id="22" name="Rectangle 21"/>
          <p:cNvSpPr/>
          <p:nvPr/>
        </p:nvSpPr>
        <p:spPr>
          <a:xfrm>
            <a:off x="4134574" y="4725658"/>
            <a:ext cx="301179" cy="246221"/>
          </a:xfrm>
          <a:prstGeom prst="rect">
            <a:avLst/>
          </a:prstGeom>
        </p:spPr>
        <p:txBody>
          <a:bodyPr wrap="square">
            <a:spAutoFit/>
          </a:bodyPr>
          <a:lstStyle/>
          <a:p>
            <a:pPr algn="ctr">
              <a:spcAft>
                <a:spcPts val="2400"/>
              </a:spcAft>
            </a:pPr>
            <a:r>
              <a:rPr lang="en-GB" sz="1000" b="1"/>
              <a:t>1</a:t>
            </a:r>
          </a:p>
        </p:txBody>
      </p:sp>
      <p:sp>
        <p:nvSpPr>
          <p:cNvPr id="23" name="Rectangle 22"/>
          <p:cNvSpPr/>
          <p:nvPr/>
        </p:nvSpPr>
        <p:spPr>
          <a:xfrm>
            <a:off x="2719379" y="4726544"/>
            <a:ext cx="301179" cy="246221"/>
          </a:xfrm>
          <a:prstGeom prst="rect">
            <a:avLst/>
          </a:prstGeom>
        </p:spPr>
        <p:txBody>
          <a:bodyPr wrap="square">
            <a:spAutoFit/>
          </a:bodyPr>
          <a:lstStyle/>
          <a:p>
            <a:pPr algn="ctr">
              <a:spcAft>
                <a:spcPts val="2400"/>
              </a:spcAft>
            </a:pPr>
            <a:r>
              <a:rPr lang="en-GB" sz="1000" b="1"/>
              <a:t>2</a:t>
            </a:r>
          </a:p>
        </p:txBody>
      </p:sp>
      <p:sp>
        <p:nvSpPr>
          <p:cNvPr id="24" name="Rectangle 23"/>
          <p:cNvSpPr/>
          <p:nvPr/>
        </p:nvSpPr>
        <p:spPr>
          <a:xfrm>
            <a:off x="5571779" y="4725657"/>
            <a:ext cx="301179" cy="246221"/>
          </a:xfrm>
          <a:prstGeom prst="rect">
            <a:avLst/>
          </a:prstGeom>
        </p:spPr>
        <p:txBody>
          <a:bodyPr wrap="square">
            <a:spAutoFit/>
          </a:bodyPr>
          <a:lstStyle/>
          <a:p>
            <a:pPr algn="ctr">
              <a:spcAft>
                <a:spcPts val="2400"/>
              </a:spcAft>
            </a:pPr>
            <a:r>
              <a:rPr lang="en-GB" sz="1000" b="1"/>
              <a:t>3</a:t>
            </a:r>
          </a:p>
        </p:txBody>
      </p:sp>
      <p:sp>
        <p:nvSpPr>
          <p:cNvPr id="13" name="Title 1"/>
          <p:cNvSpPr txBox="1">
            <a:spLocks/>
          </p:cNvSpPr>
          <p:nvPr/>
        </p:nvSpPr>
        <p:spPr>
          <a:xfrm>
            <a:off x="1901423" y="119022"/>
            <a:ext cx="8309356" cy="8471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a:t>The online </a:t>
            </a:r>
            <a:r>
              <a:rPr lang="sv-SE" sz="4400" err="1"/>
              <a:t>electrification</a:t>
            </a:r>
            <a:r>
              <a:rPr lang="sv-SE" sz="4400"/>
              <a:t> interface</a:t>
            </a:r>
            <a:endParaRPr lang="en-GB" sz="4400"/>
          </a:p>
        </p:txBody>
      </p:sp>
    </p:spTree>
    <p:extLst>
      <p:ext uri="{BB962C8B-B14F-4D97-AF65-F5344CB8AC3E}">
        <p14:creationId xmlns:p14="http://schemas.microsoft.com/office/powerpoint/2010/main" val="114422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21" grpId="0"/>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34</a:t>
            </a:fld>
            <a:endParaRPr lang="en-GB"/>
          </a:p>
        </p:txBody>
      </p:sp>
      <p:sp>
        <p:nvSpPr>
          <p:cNvPr id="9" name="Rectangle 8"/>
          <p:cNvSpPr/>
          <p:nvPr/>
        </p:nvSpPr>
        <p:spPr>
          <a:xfrm>
            <a:off x="1777708" y="232416"/>
            <a:ext cx="9380149" cy="769441"/>
          </a:xfrm>
          <a:prstGeom prst="rect">
            <a:avLst/>
          </a:prstGeom>
        </p:spPr>
        <p:txBody>
          <a:bodyPr wrap="square">
            <a:spAutoFit/>
          </a:bodyPr>
          <a:lstStyle/>
          <a:p>
            <a:r>
              <a:rPr lang="sv-SE" sz="4400">
                <a:latin typeface="+mj-lt"/>
              </a:rPr>
              <a:t>Final </a:t>
            </a:r>
            <a:r>
              <a:rPr lang="sv-SE" sz="4400" err="1">
                <a:latin typeface="+mj-lt"/>
              </a:rPr>
              <a:t>remarks</a:t>
            </a:r>
            <a:r>
              <a:rPr lang="sv-SE" sz="4400">
                <a:latin typeface="+mj-lt"/>
              </a:rPr>
              <a:t> </a:t>
            </a:r>
            <a:r>
              <a:rPr lang="sv-SE" sz="4400" smtClean="0">
                <a:latin typeface="+mj-lt"/>
              </a:rPr>
              <a:t>and </a:t>
            </a:r>
            <a:r>
              <a:rPr lang="sv-SE" sz="4400" err="1" smtClean="0">
                <a:latin typeface="+mj-lt"/>
              </a:rPr>
              <a:t>takeaway</a:t>
            </a:r>
            <a:r>
              <a:rPr lang="sv-SE" sz="4400" smtClean="0">
                <a:latin typeface="+mj-lt"/>
              </a:rPr>
              <a:t> </a:t>
            </a:r>
            <a:r>
              <a:rPr lang="sv-SE" sz="4400">
                <a:latin typeface="+mj-lt"/>
              </a:rPr>
              <a:t>messages</a:t>
            </a:r>
            <a:endParaRPr lang="en-US" sz="4400">
              <a:latin typeface="+mj-lt"/>
            </a:endParaRPr>
          </a:p>
        </p:txBody>
      </p:sp>
      <p:sp>
        <p:nvSpPr>
          <p:cNvPr id="13" name="Content Placeholder 2"/>
          <p:cNvSpPr txBox="1">
            <a:spLocks/>
          </p:cNvSpPr>
          <p:nvPr/>
        </p:nvSpPr>
        <p:spPr>
          <a:xfrm>
            <a:off x="419353" y="1711842"/>
            <a:ext cx="11542275" cy="4410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Is a </a:t>
            </a:r>
            <a:r>
              <a:rPr lang="en-GB" sz="2400" b="1"/>
              <a:t>complementary</a:t>
            </a:r>
            <a:r>
              <a:rPr lang="en-GB" sz="2400"/>
              <a:t> approach to already existing energy planning models that do not consider geospatial characteristics </a:t>
            </a:r>
          </a:p>
          <a:p>
            <a:r>
              <a:rPr lang="en-US" sz="2400"/>
              <a:t>Can be used to inform </a:t>
            </a:r>
            <a:r>
              <a:rPr lang="en-US" sz="2400" b="1" smtClean="0"/>
              <a:t>decision-making </a:t>
            </a:r>
            <a:r>
              <a:rPr lang="en-US" sz="2400"/>
              <a:t>in the energy field (science-policy, </a:t>
            </a:r>
            <a:r>
              <a:rPr lang="en-US" sz="2400" smtClean="0"/>
              <a:t>financing, </a:t>
            </a:r>
            <a:r>
              <a:rPr lang="en-US" sz="2400"/>
              <a:t>etc.)</a:t>
            </a:r>
          </a:p>
          <a:p>
            <a:pPr lvl="1"/>
            <a:r>
              <a:rPr lang="en-US" sz="2000"/>
              <a:t>At </a:t>
            </a:r>
            <a:r>
              <a:rPr lang="en-US" sz="2000" smtClean="0"/>
              <a:t>subnational </a:t>
            </a:r>
            <a:r>
              <a:rPr lang="en-US" sz="2000"/>
              <a:t>level</a:t>
            </a:r>
          </a:p>
          <a:p>
            <a:pPr lvl="1"/>
            <a:r>
              <a:rPr lang="en-US" sz="2000"/>
              <a:t>At national level</a:t>
            </a:r>
          </a:p>
          <a:p>
            <a:pPr lvl="1"/>
            <a:r>
              <a:rPr lang="en-US" sz="2000"/>
              <a:t>At regional level</a:t>
            </a:r>
          </a:p>
          <a:p>
            <a:r>
              <a:rPr lang="en-US" sz="2400"/>
              <a:t>Can help analysts and planners identify </a:t>
            </a:r>
            <a:r>
              <a:rPr lang="en-US" sz="2400" smtClean="0"/>
              <a:t>$</a:t>
            </a:r>
            <a:r>
              <a:rPr lang="en-US" sz="2400" b="1" smtClean="0"/>
              <a:t>1.3 </a:t>
            </a:r>
            <a:r>
              <a:rPr lang="en-US" sz="2400" b="1" err="1" smtClean="0"/>
              <a:t>trilion</a:t>
            </a:r>
            <a:r>
              <a:rPr lang="en-US" sz="2400" smtClean="0"/>
              <a:t> </a:t>
            </a:r>
            <a:r>
              <a:rPr lang="en-US" sz="2400"/>
              <a:t>worth of investment:</a:t>
            </a:r>
          </a:p>
          <a:p>
            <a:pPr lvl="1"/>
            <a:r>
              <a:rPr lang="en-US" sz="2000"/>
              <a:t>By country</a:t>
            </a:r>
          </a:p>
          <a:p>
            <a:pPr lvl="1"/>
            <a:r>
              <a:rPr lang="en-US" sz="2000"/>
              <a:t>By technology type</a:t>
            </a:r>
          </a:p>
          <a:p>
            <a:pPr lvl="1"/>
            <a:r>
              <a:rPr lang="en-US" sz="2000"/>
              <a:t>By location</a:t>
            </a:r>
          </a:p>
          <a:p>
            <a:r>
              <a:rPr lang="en-US" sz="2400"/>
              <a:t>Is an </a:t>
            </a:r>
            <a:r>
              <a:rPr lang="en-US" sz="2400" b="1"/>
              <a:t>open and freely available source </a:t>
            </a:r>
            <a:r>
              <a:rPr lang="en-US" sz="2400"/>
              <a:t>of information</a:t>
            </a:r>
          </a:p>
        </p:txBody>
      </p:sp>
      <p:sp>
        <p:nvSpPr>
          <p:cNvPr id="4" name="TextBox 3"/>
          <p:cNvSpPr txBox="1"/>
          <p:nvPr/>
        </p:nvSpPr>
        <p:spPr>
          <a:xfrm>
            <a:off x="707565" y="1084879"/>
            <a:ext cx="3159198" cy="461665"/>
          </a:xfrm>
          <a:prstGeom prst="rect">
            <a:avLst/>
          </a:prstGeom>
          <a:noFill/>
        </p:spPr>
        <p:txBody>
          <a:bodyPr wrap="none" rtlCol="0">
            <a:spAutoFit/>
          </a:bodyPr>
          <a:lstStyle/>
          <a:p>
            <a:r>
              <a:rPr lang="en-CA" sz="2400" b="1"/>
              <a:t>The electrification </a:t>
            </a:r>
            <a:r>
              <a:rPr lang="en-CA" sz="2400" b="1" smtClean="0"/>
              <a:t>tool:</a:t>
            </a:r>
            <a:endParaRPr lang="en-CA" sz="2400" b="1"/>
          </a:p>
        </p:txBody>
      </p:sp>
    </p:spTree>
    <p:extLst>
      <p:ext uri="{BB962C8B-B14F-4D97-AF65-F5344CB8AC3E}">
        <p14:creationId xmlns:p14="http://schemas.microsoft.com/office/powerpoint/2010/main" val="1562746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35</a:t>
            </a:fld>
            <a:endParaRPr lang="en-GB">
              <a:solidFill>
                <a:schemeClr val="bg1"/>
              </a:solidFill>
            </a:endParaRPr>
          </a:p>
        </p:txBody>
      </p:sp>
      <p:sp>
        <p:nvSpPr>
          <p:cNvPr id="4" name="Rectangle 3"/>
          <p:cNvSpPr/>
          <p:nvPr/>
        </p:nvSpPr>
        <p:spPr>
          <a:xfrm>
            <a:off x="1110343" y="2403706"/>
            <a:ext cx="9764486" cy="769441"/>
          </a:xfrm>
          <a:prstGeom prst="rect">
            <a:avLst/>
          </a:prstGeom>
        </p:spPr>
        <p:txBody>
          <a:bodyPr wrap="square">
            <a:spAutoFit/>
          </a:bodyPr>
          <a:lstStyle/>
          <a:p>
            <a:pPr algn="ctr"/>
            <a:r>
              <a:rPr lang="en-US" sz="4400">
                <a:latin typeface="+mj-lt"/>
              </a:rPr>
              <a:t>6. </a:t>
            </a:r>
            <a:r>
              <a:rPr lang="en-US" sz="4400" smtClean="0">
                <a:latin typeface="+mj-lt"/>
              </a:rPr>
              <a:t>Hands-on </a:t>
            </a:r>
            <a:r>
              <a:rPr lang="en-US" sz="4400">
                <a:latin typeface="+mj-lt"/>
              </a:rPr>
              <a:t>experience with ONSSET</a:t>
            </a:r>
          </a:p>
        </p:txBody>
      </p:sp>
    </p:spTree>
    <p:extLst>
      <p:ext uri="{BB962C8B-B14F-4D97-AF65-F5344CB8AC3E}">
        <p14:creationId xmlns:p14="http://schemas.microsoft.com/office/powerpoint/2010/main" val="3811847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36</a:t>
            </a:fld>
            <a:endParaRPr lang="en-GB"/>
          </a:p>
        </p:txBody>
      </p:sp>
      <p:sp>
        <p:nvSpPr>
          <p:cNvPr id="4" name="Rectangle 3"/>
          <p:cNvSpPr/>
          <p:nvPr/>
        </p:nvSpPr>
        <p:spPr>
          <a:xfrm>
            <a:off x="4087529" y="233302"/>
            <a:ext cx="4507029" cy="769441"/>
          </a:xfrm>
          <a:prstGeom prst="rect">
            <a:avLst/>
          </a:prstGeom>
        </p:spPr>
        <p:txBody>
          <a:bodyPr wrap="square">
            <a:spAutoFit/>
          </a:bodyPr>
          <a:lstStyle/>
          <a:p>
            <a:r>
              <a:rPr lang="sv-SE" sz="4400">
                <a:latin typeface="+mj-lt"/>
              </a:rPr>
              <a:t>Uganda </a:t>
            </a:r>
            <a:r>
              <a:rPr lang="en-US" sz="4400">
                <a:latin typeface="+mj-lt"/>
              </a:rPr>
              <a:t>e</a:t>
            </a:r>
            <a:r>
              <a:rPr lang="en-US" sz="4400" smtClean="0">
                <a:latin typeface="+mj-lt"/>
              </a:rPr>
              <a:t>xercise</a:t>
            </a:r>
            <a:endParaRPr lang="en-US" sz="4400">
              <a:latin typeface="+mj-lt"/>
            </a:endParaRPr>
          </a:p>
        </p:txBody>
      </p:sp>
      <p:sp>
        <p:nvSpPr>
          <p:cNvPr id="7" name="Rectangle 6"/>
          <p:cNvSpPr/>
          <p:nvPr/>
        </p:nvSpPr>
        <p:spPr>
          <a:xfrm>
            <a:off x="913197" y="1066025"/>
            <a:ext cx="10440604" cy="830997"/>
          </a:xfrm>
          <a:prstGeom prst="rect">
            <a:avLst/>
          </a:prstGeom>
        </p:spPr>
        <p:txBody>
          <a:bodyPr wrap="square">
            <a:spAutoFit/>
          </a:bodyPr>
          <a:lstStyle/>
          <a:p>
            <a:pPr algn="ctr">
              <a:spcAft>
                <a:spcPts val="2400"/>
              </a:spcAft>
            </a:pPr>
            <a:r>
              <a:rPr lang="en-GB" sz="2400"/>
              <a:t>This training exercise has been developed in order to get the participants familiar with the electrification tool. </a:t>
            </a:r>
          </a:p>
        </p:txBody>
      </p:sp>
      <p:sp>
        <p:nvSpPr>
          <p:cNvPr id="8" name="Rectangle 7"/>
          <p:cNvSpPr/>
          <p:nvPr/>
        </p:nvSpPr>
        <p:spPr>
          <a:xfrm>
            <a:off x="395154" y="2084238"/>
            <a:ext cx="5755907" cy="3190617"/>
          </a:xfrm>
          <a:prstGeom prst="rect">
            <a:avLst/>
          </a:prstGeom>
        </p:spPr>
        <p:txBody>
          <a:bodyPr wrap="square">
            <a:spAutoFit/>
          </a:bodyPr>
          <a:lstStyle/>
          <a:p>
            <a:pPr algn="ctr">
              <a:spcAft>
                <a:spcPts val="800"/>
              </a:spcAft>
            </a:pPr>
            <a:r>
              <a:rPr lang="en-GB" sz="2400" b="1" u="sng"/>
              <a:t>Group A</a:t>
            </a:r>
          </a:p>
          <a:p>
            <a:pPr>
              <a:spcAft>
                <a:spcPts val="800"/>
              </a:spcAft>
            </a:pPr>
            <a:r>
              <a:rPr lang="en-GB" sz="2400"/>
              <a:t>Team:	</a:t>
            </a:r>
          </a:p>
          <a:p>
            <a:pPr marL="342900" indent="-342900">
              <a:spcAft>
                <a:spcPts val="800"/>
              </a:spcAft>
              <a:buFont typeface="Arial" panose="020B0604020202020204" pitchFamily="34" charset="0"/>
              <a:buChar char="•"/>
            </a:pPr>
            <a:r>
              <a:rPr lang="en-GB" sz="2400" smtClean="0"/>
              <a:t>High-level </a:t>
            </a:r>
            <a:r>
              <a:rPr lang="en-GB" sz="2400"/>
              <a:t>decision makers</a:t>
            </a:r>
          </a:p>
          <a:p>
            <a:pPr marL="342900" indent="-342900">
              <a:spcAft>
                <a:spcPts val="800"/>
              </a:spcAft>
              <a:buFont typeface="Arial" panose="020B0604020202020204" pitchFamily="34" charset="0"/>
              <a:buChar char="•"/>
            </a:pPr>
            <a:r>
              <a:rPr lang="en-GB" sz="2400"/>
              <a:t>Policy managers</a:t>
            </a:r>
          </a:p>
          <a:p>
            <a:pPr>
              <a:spcAft>
                <a:spcPts val="800"/>
              </a:spcAft>
            </a:pPr>
            <a:r>
              <a:rPr lang="en-GB" sz="2400"/>
              <a:t>Task:</a:t>
            </a:r>
          </a:p>
          <a:p>
            <a:pPr>
              <a:spcAft>
                <a:spcPts val="800"/>
              </a:spcAft>
            </a:pPr>
            <a:r>
              <a:rPr lang="en-GB" sz="2400" i="1"/>
              <a:t>Writing policy notes for Uganda based on the </a:t>
            </a:r>
            <a:r>
              <a:rPr lang="en-GB" sz="2400" b="1" i="1"/>
              <a:t>online</a:t>
            </a:r>
            <a:r>
              <a:rPr lang="en-GB" sz="2400" i="1"/>
              <a:t> </a:t>
            </a:r>
            <a:r>
              <a:rPr lang="en-GB" sz="2400" b="1" i="1"/>
              <a:t>electrification results</a:t>
            </a:r>
          </a:p>
        </p:txBody>
      </p:sp>
      <p:sp>
        <p:nvSpPr>
          <p:cNvPr id="11" name="Rectangle 10"/>
          <p:cNvSpPr/>
          <p:nvPr/>
        </p:nvSpPr>
        <p:spPr>
          <a:xfrm>
            <a:off x="6011057" y="2084238"/>
            <a:ext cx="6180944" cy="3190617"/>
          </a:xfrm>
          <a:prstGeom prst="rect">
            <a:avLst/>
          </a:prstGeom>
        </p:spPr>
        <p:txBody>
          <a:bodyPr wrap="square">
            <a:spAutoFit/>
          </a:bodyPr>
          <a:lstStyle/>
          <a:p>
            <a:pPr algn="ctr">
              <a:spcAft>
                <a:spcPts val="800"/>
              </a:spcAft>
            </a:pPr>
            <a:r>
              <a:rPr lang="en-GB" sz="2400" b="1" u="sng"/>
              <a:t>Group B</a:t>
            </a:r>
          </a:p>
          <a:p>
            <a:pPr>
              <a:spcAft>
                <a:spcPts val="800"/>
              </a:spcAft>
            </a:pPr>
            <a:r>
              <a:rPr lang="en-GB" sz="2400"/>
              <a:t>Team:	</a:t>
            </a:r>
          </a:p>
          <a:p>
            <a:pPr marL="342900" indent="-342900">
              <a:spcAft>
                <a:spcPts val="800"/>
              </a:spcAft>
              <a:buFont typeface="Arial" panose="020B0604020202020204" pitchFamily="34" charset="0"/>
              <a:buChar char="•"/>
            </a:pPr>
            <a:r>
              <a:rPr lang="en-GB" sz="2400"/>
              <a:t>Energy system modellers</a:t>
            </a:r>
          </a:p>
          <a:p>
            <a:pPr marL="342900" indent="-342900">
              <a:spcAft>
                <a:spcPts val="800"/>
              </a:spcAft>
              <a:buFont typeface="Arial" panose="020B0604020202020204" pitchFamily="34" charset="0"/>
              <a:buChar char="•"/>
            </a:pPr>
            <a:r>
              <a:rPr lang="en-GB" sz="2400"/>
              <a:t>Practitioners</a:t>
            </a:r>
          </a:p>
          <a:p>
            <a:pPr>
              <a:spcAft>
                <a:spcPts val="800"/>
              </a:spcAft>
            </a:pPr>
            <a:r>
              <a:rPr lang="en-GB" sz="2400"/>
              <a:t>Task:</a:t>
            </a:r>
            <a:endParaRPr lang="en-GB" sz="2400" i="1"/>
          </a:p>
          <a:p>
            <a:pPr>
              <a:spcAft>
                <a:spcPts val="800"/>
              </a:spcAft>
            </a:pPr>
            <a:r>
              <a:rPr lang="en-GB" sz="2400" i="1"/>
              <a:t>Provide suggestions for electrification planning in Uganda using the online version of ONSSET</a:t>
            </a:r>
            <a:endParaRPr lang="en-GB" sz="2400"/>
          </a:p>
        </p:txBody>
      </p:sp>
      <p:sp>
        <p:nvSpPr>
          <p:cNvPr id="12" name="Rectangle 11"/>
          <p:cNvSpPr/>
          <p:nvPr/>
        </p:nvSpPr>
        <p:spPr>
          <a:xfrm>
            <a:off x="913197" y="5734573"/>
            <a:ext cx="9664967" cy="872034"/>
          </a:xfrm>
          <a:prstGeom prst="rect">
            <a:avLst/>
          </a:prstGeom>
        </p:spPr>
        <p:txBody>
          <a:bodyPr wrap="square">
            <a:spAutoFit/>
          </a:bodyPr>
          <a:lstStyle/>
          <a:p>
            <a:pPr algn="ctr">
              <a:spcAft>
                <a:spcPts val="800"/>
              </a:spcAft>
            </a:pPr>
            <a:r>
              <a:rPr lang="en-GB" sz="2200"/>
              <a:t>The two groups will have different tasks but the same goal:</a:t>
            </a:r>
          </a:p>
          <a:p>
            <a:pPr algn="ctr">
              <a:spcAft>
                <a:spcPts val="2400"/>
              </a:spcAft>
            </a:pPr>
            <a:r>
              <a:rPr lang="en-GB" sz="2200"/>
              <a:t> </a:t>
            </a:r>
            <a:r>
              <a:rPr lang="en-GB" sz="2200">
                <a:solidFill>
                  <a:srgbClr val="FF0000"/>
                </a:solidFill>
              </a:rPr>
              <a:t>Find the optimal pathways that will allow full electrification of Uganda by </a:t>
            </a:r>
            <a:r>
              <a:rPr lang="en-GB" sz="2200" smtClean="0">
                <a:solidFill>
                  <a:srgbClr val="FF0000"/>
                </a:solidFill>
              </a:rPr>
              <a:t>2030</a:t>
            </a:r>
            <a:r>
              <a:rPr lang="en-GB" sz="2200">
                <a:solidFill>
                  <a:srgbClr val="FF0000"/>
                </a:solidFill>
              </a:rPr>
              <a:t>.</a:t>
            </a:r>
          </a:p>
        </p:txBody>
      </p:sp>
      <p:cxnSp>
        <p:nvCxnSpPr>
          <p:cNvPr id="18" name="Straight Connector 17"/>
          <p:cNvCxnSpPr/>
          <p:nvPr/>
        </p:nvCxnSpPr>
        <p:spPr>
          <a:xfrm>
            <a:off x="5786730" y="2148105"/>
            <a:ext cx="1086" cy="3217136"/>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74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37</a:t>
            </a:fld>
            <a:endParaRPr lang="en-GB"/>
          </a:p>
        </p:txBody>
      </p:sp>
      <p:sp>
        <p:nvSpPr>
          <p:cNvPr id="4" name="Rectangle 3"/>
          <p:cNvSpPr/>
          <p:nvPr/>
        </p:nvSpPr>
        <p:spPr>
          <a:xfrm>
            <a:off x="4103570" y="321671"/>
            <a:ext cx="4507030" cy="769441"/>
          </a:xfrm>
          <a:prstGeom prst="rect">
            <a:avLst/>
          </a:prstGeom>
        </p:spPr>
        <p:txBody>
          <a:bodyPr wrap="square">
            <a:spAutoFit/>
          </a:bodyPr>
          <a:lstStyle/>
          <a:p>
            <a:r>
              <a:rPr lang="sv-SE" sz="4400">
                <a:latin typeface="+mj-lt"/>
              </a:rPr>
              <a:t>Uganda </a:t>
            </a:r>
            <a:r>
              <a:rPr lang="en-US" sz="4400">
                <a:latin typeface="+mj-lt"/>
              </a:rPr>
              <a:t>o</a:t>
            </a:r>
            <a:r>
              <a:rPr lang="en-US" sz="4400" smtClean="0">
                <a:latin typeface="+mj-lt"/>
              </a:rPr>
              <a:t>verview</a:t>
            </a:r>
            <a:endParaRPr lang="en-US" sz="440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378" y="40263"/>
            <a:ext cx="3137449" cy="3125998"/>
          </a:xfrm>
          <a:prstGeom prst="rect">
            <a:avLst/>
          </a:prstGeom>
        </p:spPr>
      </p:pic>
      <p:sp>
        <p:nvSpPr>
          <p:cNvPr id="6" name="Line Callout 1 5"/>
          <p:cNvSpPr/>
          <p:nvPr/>
        </p:nvSpPr>
        <p:spPr>
          <a:xfrm rot="10800000">
            <a:off x="5034115" y="1716704"/>
            <a:ext cx="5246461" cy="4783393"/>
          </a:xfrm>
          <a:prstGeom prst="borderCallout1">
            <a:avLst>
              <a:gd name="adj1" fmla="val 89936"/>
              <a:gd name="adj2" fmla="val -1237"/>
              <a:gd name="adj3" fmla="val 98170"/>
              <a:gd name="adj4" fmla="val -177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Uganda-fla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593" y="1506320"/>
            <a:ext cx="274479" cy="2860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611" y="1767957"/>
            <a:ext cx="4547861" cy="4680888"/>
          </a:xfrm>
          <a:prstGeom prst="rect">
            <a:avLst/>
          </a:prstGeom>
        </p:spPr>
      </p:pic>
      <mc:AlternateContent xmlns:mc="http://schemas.openxmlformats.org/markup-compatibility/2006">
        <mc:Choice xmlns:a14="http://schemas.microsoft.com/office/drawing/2010/main" Requires="a14">
          <p:sp>
            <p:nvSpPr>
              <p:cNvPr id="16" name="Rectangle 15"/>
              <p:cNvSpPr/>
              <p:nvPr/>
            </p:nvSpPr>
            <p:spPr>
              <a:xfrm>
                <a:off x="81765" y="1074987"/>
                <a:ext cx="4916354" cy="5284524"/>
              </a:xfrm>
              <a:prstGeom prst="rect">
                <a:avLst/>
              </a:prstGeom>
            </p:spPr>
            <p:txBody>
              <a:bodyPr wrap="square">
                <a:spAutoFit/>
              </a:bodyPr>
              <a:lstStyle/>
              <a:p>
                <a:pPr>
                  <a:lnSpc>
                    <a:spcPct val="130000"/>
                  </a:lnSpc>
                  <a:spcAft>
                    <a:spcPts val="1200"/>
                  </a:spcAft>
                </a:pPr>
                <a:r>
                  <a:rPr lang="en-GB" sz="2200" b="1"/>
                  <a:t>Population:</a:t>
                </a:r>
                <a:r>
                  <a:rPr lang="en-GB" sz="2200"/>
                  <a:t> 39 million</a:t>
                </a:r>
              </a:p>
              <a:p>
                <a:pPr>
                  <a:lnSpc>
                    <a:spcPct val="130000"/>
                  </a:lnSpc>
                  <a:spcAft>
                    <a:spcPts val="1200"/>
                  </a:spcAft>
                </a:pPr>
                <a:r>
                  <a:rPr lang="en-GB" sz="2200" b="1" smtClean="0"/>
                  <a:t>Rural–urban </a:t>
                </a:r>
                <a:r>
                  <a:rPr lang="en-GB" sz="2200" b="1"/>
                  <a:t>split: </a:t>
                </a:r>
                <a:r>
                  <a:rPr lang="en-GB" sz="2200"/>
                  <a:t>84</a:t>
                </a:r>
                <a:r>
                  <a:rPr lang="en-GB" sz="2200" smtClean="0"/>
                  <a:t>%–16</a:t>
                </a:r>
                <a:r>
                  <a:rPr lang="en-GB" sz="2200"/>
                  <a:t>%</a:t>
                </a:r>
              </a:p>
              <a:p>
                <a:pPr>
                  <a:lnSpc>
                    <a:spcPct val="130000"/>
                  </a:lnSpc>
                  <a:spcAft>
                    <a:spcPts val="1200"/>
                  </a:spcAft>
                </a:pPr>
                <a:r>
                  <a:rPr lang="en-GB" sz="2200" b="1"/>
                  <a:t>Access to electricity:</a:t>
                </a:r>
                <a:r>
                  <a:rPr lang="en-GB" sz="2200"/>
                  <a:t> 18%</a:t>
                </a:r>
                <a:endParaRPr lang="en-GB" sz="2200" i="1"/>
              </a:p>
              <a:p>
                <a:pPr>
                  <a:lnSpc>
                    <a:spcPct val="130000"/>
                  </a:lnSpc>
                  <a:spcAft>
                    <a:spcPts val="1200"/>
                  </a:spcAft>
                </a:pPr>
                <a:r>
                  <a:rPr lang="en-GB" sz="2200" b="1"/>
                  <a:t>Consumption level: </a:t>
                </a:r>
                <a:r>
                  <a:rPr lang="en-GB" sz="2200"/>
                  <a:t>320 kWh/HH/year</a:t>
                </a:r>
              </a:p>
              <a:p>
                <a:pPr>
                  <a:lnSpc>
                    <a:spcPct val="130000"/>
                  </a:lnSpc>
                  <a:spcAft>
                    <a:spcPts val="1200"/>
                  </a:spcAft>
                </a:pPr>
                <a:r>
                  <a:rPr lang="en-GB" sz="2200" b="1"/>
                  <a:t>Grid electricity price: </a:t>
                </a:r>
                <a:r>
                  <a:rPr lang="en-GB" sz="2200" smtClean="0"/>
                  <a:t>0.09 </a:t>
                </a:r>
                <a:r>
                  <a:rPr lang="en-GB" sz="2200"/>
                  <a:t>$/kWh</a:t>
                </a:r>
              </a:p>
              <a:p>
                <a:pPr>
                  <a:lnSpc>
                    <a:spcPct val="130000"/>
                  </a:lnSpc>
                  <a:spcAft>
                    <a:spcPts val="1200"/>
                  </a:spcAft>
                </a:pPr>
                <a:r>
                  <a:rPr lang="en-GB" sz="2200" b="1"/>
                  <a:t>Diesel pump price: </a:t>
                </a:r>
                <a:r>
                  <a:rPr lang="en-GB" sz="2200"/>
                  <a:t>High (</a:t>
                </a:r>
                <a:r>
                  <a:rPr lang="en-GB" sz="2200" smtClean="0"/>
                  <a:t>0.9–1.3 </a:t>
                </a:r>
                <a:r>
                  <a:rPr lang="en-GB" sz="2200"/>
                  <a:t>$/l)</a:t>
                </a:r>
              </a:p>
              <a:p>
                <a:pPr>
                  <a:lnSpc>
                    <a:spcPct val="130000"/>
                  </a:lnSpc>
                  <a:spcAft>
                    <a:spcPts val="1200"/>
                  </a:spcAft>
                </a:pPr>
                <a:r>
                  <a:rPr lang="en-GB" sz="2200" b="1"/>
                  <a:t>Solar availability: </a:t>
                </a:r>
                <a:r>
                  <a:rPr lang="en-GB" sz="2200"/>
                  <a:t>High (5.5 kWh/</a:t>
                </a:r>
                <a14:m>
                  <m:oMath xmlns:m="http://schemas.openxmlformats.org/officeDocument/2006/math">
                    <m:sSup>
                      <m:sSupPr>
                        <m:ctrlPr>
                          <a:rPr lang="en-GB" sz="2000" i="1">
                            <a:latin typeface="Cambria Math" charset="0"/>
                            <a:ea typeface="Calibri" panose="020F0502020204030204" pitchFamily="34" charset="0"/>
                            <a:cs typeface="Times New Roman" panose="02020603050405020304" pitchFamily="18" charset="0"/>
                          </a:rPr>
                        </m:ctrlPr>
                      </m:sSupPr>
                      <m:e>
                        <m:r>
                          <m:rPr>
                            <m:sty m:val="p"/>
                          </m:rPr>
                          <a:rPr lang="sv-SE" sz="2000" i="0" smtClean="0">
                            <a:latin typeface="Cambria Math" panose="02040503050406030204" pitchFamily="18" charset="0"/>
                            <a:ea typeface="Calibri" panose="020F0502020204030204" pitchFamily="34" charset="0"/>
                            <a:cs typeface="Times New Roman" panose="02020603050405020304" pitchFamily="18" charset="0"/>
                          </a:rPr>
                          <m:t>m</m:t>
                        </m:r>
                      </m:e>
                      <m:sup>
                        <m:r>
                          <a:rPr lang="sv-SE" sz="2000" b="0" i="0" smtClean="0">
                            <a:latin typeface="Cambria Math" panose="02040503050406030204" pitchFamily="18" charset="0"/>
                            <a:ea typeface="Calibri" panose="020F0502020204030204" pitchFamily="34" charset="0"/>
                            <a:cs typeface="Times New Roman" panose="02020603050405020304" pitchFamily="18" charset="0"/>
                          </a:rPr>
                          <m:t>2</m:t>
                        </m:r>
                      </m:sup>
                    </m:sSup>
                  </m:oMath>
                </a14:m>
                <a:r>
                  <a:rPr lang="en-GB" sz="2200"/>
                  <a:t>/day)</a:t>
                </a:r>
              </a:p>
              <a:p>
                <a:pPr>
                  <a:lnSpc>
                    <a:spcPct val="130000"/>
                  </a:lnSpc>
                  <a:spcAft>
                    <a:spcPts val="1200"/>
                  </a:spcAft>
                </a:pPr>
                <a:r>
                  <a:rPr lang="en-GB" sz="2200" b="1"/>
                  <a:t>Wind availability: </a:t>
                </a:r>
                <a:r>
                  <a:rPr lang="en-GB" sz="2200"/>
                  <a:t>Low (CF ~ </a:t>
                </a:r>
                <a:r>
                  <a:rPr lang="en-GB" sz="2200" smtClean="0"/>
                  <a:t>1–-20</a:t>
                </a:r>
                <a:r>
                  <a:rPr lang="en-GB" sz="2200"/>
                  <a:t>%)</a:t>
                </a:r>
              </a:p>
              <a:p>
                <a:pPr>
                  <a:lnSpc>
                    <a:spcPct val="130000"/>
                  </a:lnSpc>
                  <a:spcAft>
                    <a:spcPts val="1200"/>
                  </a:spcAft>
                </a:pPr>
                <a:r>
                  <a:rPr lang="en-GB" sz="2200" b="1"/>
                  <a:t>Small </a:t>
                </a:r>
                <a:r>
                  <a:rPr lang="en-GB" sz="2200" b="1" smtClean="0"/>
                  <a:t>hydro </a:t>
                </a:r>
                <a:r>
                  <a:rPr lang="en-GB" sz="2200" b="1"/>
                  <a:t>potential: </a:t>
                </a:r>
                <a:r>
                  <a:rPr lang="en-GB" sz="2200"/>
                  <a:t>43 </a:t>
                </a:r>
                <a:r>
                  <a:rPr lang="en-GB" sz="2200" smtClean="0"/>
                  <a:t>sites–50 </a:t>
                </a:r>
                <a:r>
                  <a:rPr lang="en-GB" sz="2200"/>
                  <a:t>MW</a:t>
                </a:r>
                <a:endParaRPr lang="en-GB" sz="2200" b="1"/>
              </a:p>
            </p:txBody>
          </p:sp>
        </mc:Choice>
        <mc:Fallback>
          <p:sp>
            <p:nvSpPr>
              <p:cNvPr id="16" name="Rectangle 15"/>
              <p:cNvSpPr>
                <a:spLocks noRot="1" noChangeAspect="1" noMove="1" noResize="1" noEditPoints="1" noAdjustHandles="1" noChangeArrowheads="1" noChangeShapeType="1" noTextEdit="1"/>
              </p:cNvSpPr>
              <p:nvPr/>
            </p:nvSpPr>
            <p:spPr>
              <a:xfrm>
                <a:off x="81765" y="1074987"/>
                <a:ext cx="4916354" cy="5284524"/>
              </a:xfrm>
              <a:prstGeom prst="rect">
                <a:avLst/>
              </a:prstGeom>
              <a:blipFill rotWithShape="0">
                <a:blip r:embed="rId6"/>
                <a:stretch>
                  <a:fillRect l="-1611" r="-743" b="-807"/>
                </a:stretch>
              </a:blipFill>
            </p:spPr>
            <p:txBody>
              <a:bodyPr/>
              <a:lstStyle/>
              <a:p>
                <a:r>
                  <a:rPr lang="en-US">
                    <a:noFill/>
                  </a:rPr>
                  <a:t> </a:t>
                </a:r>
              </a:p>
            </p:txBody>
          </p:sp>
        </mc:Fallback>
      </mc:AlternateContent>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0744" y="5579852"/>
            <a:ext cx="1617267" cy="883507"/>
          </a:xfrm>
          <a:prstGeom prst="rect">
            <a:avLst/>
          </a:prstGeom>
          <a:ln w="12700">
            <a:solidFill>
              <a:schemeClr val="bg1">
                <a:lumMod val="65000"/>
              </a:schemeClr>
            </a:solidFill>
          </a:ln>
        </p:spPr>
      </p:pic>
    </p:spTree>
    <p:extLst>
      <p:ext uri="{BB962C8B-B14F-4D97-AF65-F5344CB8AC3E}">
        <p14:creationId xmlns:p14="http://schemas.microsoft.com/office/powerpoint/2010/main" val="21319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38</a:t>
            </a:fld>
            <a:endParaRPr lang="en-GB"/>
          </a:p>
        </p:txBody>
      </p:sp>
      <p:sp>
        <p:nvSpPr>
          <p:cNvPr id="4" name="Rectangle 3"/>
          <p:cNvSpPr/>
          <p:nvPr/>
        </p:nvSpPr>
        <p:spPr>
          <a:xfrm>
            <a:off x="5003534" y="230845"/>
            <a:ext cx="2217018" cy="769441"/>
          </a:xfrm>
          <a:prstGeom prst="rect">
            <a:avLst/>
          </a:prstGeom>
        </p:spPr>
        <p:txBody>
          <a:bodyPr wrap="square">
            <a:spAutoFit/>
          </a:bodyPr>
          <a:lstStyle/>
          <a:p>
            <a:r>
              <a:rPr lang="sv-SE" sz="4400">
                <a:latin typeface="+mj-lt"/>
              </a:rPr>
              <a:t>Group A</a:t>
            </a:r>
            <a:endParaRPr lang="en-US" sz="4400">
              <a:latin typeface="+mj-lt"/>
            </a:endParaRPr>
          </a:p>
        </p:txBody>
      </p:sp>
      <p:sp>
        <p:nvSpPr>
          <p:cNvPr id="7" name="Rectangle 6"/>
          <p:cNvSpPr/>
          <p:nvPr/>
        </p:nvSpPr>
        <p:spPr>
          <a:xfrm>
            <a:off x="1040568" y="996231"/>
            <a:ext cx="10433154" cy="461665"/>
          </a:xfrm>
          <a:prstGeom prst="rect">
            <a:avLst/>
          </a:prstGeom>
        </p:spPr>
        <p:txBody>
          <a:bodyPr wrap="square">
            <a:spAutoFit/>
          </a:bodyPr>
          <a:lstStyle/>
          <a:p>
            <a:pPr>
              <a:spcAft>
                <a:spcPts val="800"/>
              </a:spcAft>
            </a:pPr>
            <a:r>
              <a:rPr lang="en-GB" sz="2400"/>
              <a:t>Writing energy policy notes for Uganda based on the online electrification results</a:t>
            </a:r>
          </a:p>
        </p:txBody>
      </p:sp>
      <p:sp>
        <p:nvSpPr>
          <p:cNvPr id="3" name="Rectangle 2"/>
          <p:cNvSpPr/>
          <p:nvPr/>
        </p:nvSpPr>
        <p:spPr>
          <a:xfrm>
            <a:off x="490527" y="1769727"/>
            <a:ext cx="11243032" cy="4806444"/>
          </a:xfrm>
          <a:prstGeom prst="rect">
            <a:avLst/>
          </a:prstGeom>
        </p:spPr>
        <p:txBody>
          <a:bodyPr wrap="square">
            <a:spAutoFit/>
          </a:bodyPr>
          <a:lstStyle/>
          <a:p>
            <a:pPr marL="228600" marR="342900" algn="just">
              <a:lnSpc>
                <a:spcPct val="140000"/>
              </a:lnSpc>
              <a:spcBef>
                <a:spcPts val="0"/>
              </a:spcBef>
              <a:spcAft>
                <a:spcPts val="800"/>
              </a:spcAft>
              <a:tabLst>
                <a:tab pos="228600" algn="l"/>
              </a:tabLst>
            </a:pPr>
            <a:r>
              <a:rPr lang="en-US" sz="1500" b="1">
                <a:ea typeface="Calibri" panose="020F0502020204030204" pitchFamily="34" charset="0"/>
                <a:cs typeface="Times New Roman" panose="02020603050405020304" pitchFamily="18" charset="0"/>
              </a:rPr>
              <a:t>Task 1.</a:t>
            </a:r>
            <a:r>
              <a:rPr lang="en-US" sz="1500">
                <a:ea typeface="Calibri" panose="020F0502020204030204" pitchFamily="34" charset="0"/>
                <a:cs typeface="Times New Roman" panose="02020603050405020304" pitchFamily="18" charset="0"/>
              </a:rPr>
              <a:t> Describe in bullet points </a:t>
            </a:r>
            <a:r>
              <a:rPr lang="en-US" sz="1500" smtClean="0">
                <a:ea typeface="Calibri" panose="020F0502020204030204" pitchFamily="34" charset="0"/>
                <a:cs typeface="Times New Roman" panose="02020603050405020304" pitchFamily="18" charset="0"/>
              </a:rPr>
              <a:t>5 to 10 </a:t>
            </a:r>
            <a:r>
              <a:rPr lang="en-US" sz="1500" smtClean="0">
                <a:ea typeface="Calibri" panose="020F0502020204030204" pitchFamily="34" charset="0"/>
                <a:cs typeface="Times New Roman" panose="02020603050405020304" pitchFamily="18" charset="0"/>
              </a:rPr>
              <a:t>of the most </a:t>
            </a:r>
            <a:r>
              <a:rPr lang="en-US" sz="1500">
                <a:ea typeface="Calibri" panose="020F0502020204030204" pitchFamily="34" charset="0"/>
                <a:cs typeface="Times New Roman" panose="02020603050405020304" pitchFamily="18" charset="0"/>
              </a:rPr>
              <a:t>important challenges that hinder full energy access in </a:t>
            </a:r>
            <a:r>
              <a:rPr lang="en-US" sz="1500" smtClean="0">
                <a:ea typeface="Calibri" panose="020F0502020204030204" pitchFamily="34" charset="0"/>
                <a:cs typeface="Times New Roman" panose="02020603050405020304" pitchFamily="18" charset="0"/>
              </a:rPr>
              <a:t>the country</a:t>
            </a:r>
            <a:r>
              <a:rPr lang="en-US" sz="1500">
                <a:ea typeface="Calibri" panose="020F0502020204030204" pitchFamily="34" charset="0"/>
                <a:cs typeface="Times New Roman" panose="02020603050405020304" pitchFamily="18" charset="0"/>
              </a:rPr>
              <a:t>.</a:t>
            </a:r>
          </a:p>
          <a:p>
            <a:pPr marL="228600" marR="342900" algn="just">
              <a:lnSpc>
                <a:spcPct val="140000"/>
              </a:lnSpc>
              <a:spcBef>
                <a:spcPts val="0"/>
              </a:spcBef>
              <a:spcAft>
                <a:spcPts val="800"/>
              </a:spcAft>
              <a:tabLst>
                <a:tab pos="228600" algn="l"/>
              </a:tabLst>
            </a:pPr>
            <a:r>
              <a:rPr lang="en-US" sz="1500" b="1">
                <a:ea typeface="Calibri" panose="020F0502020204030204" pitchFamily="34" charset="0"/>
                <a:cs typeface="Times New Roman" panose="02020603050405020304" pitchFamily="18" charset="0"/>
              </a:rPr>
              <a:t>Task 2.</a:t>
            </a:r>
            <a:r>
              <a:rPr lang="en-US" sz="1500">
                <a:ea typeface="Calibri" panose="020F0502020204030204" pitchFamily="34" charset="0"/>
                <a:cs typeface="Times New Roman" panose="02020603050405020304" pitchFamily="18" charset="0"/>
              </a:rPr>
              <a:t> Explain what the energy system (demand </a:t>
            </a:r>
            <a:r>
              <a:rPr lang="en-US" sz="1500" smtClean="0">
                <a:ea typeface="Calibri" panose="020F0502020204030204" pitchFamily="34" charset="0"/>
                <a:cs typeface="Times New Roman" panose="02020603050405020304" pitchFamily="18" charset="0"/>
              </a:rPr>
              <a:t>and </a:t>
            </a:r>
            <a:r>
              <a:rPr lang="en-US" sz="1500">
                <a:ea typeface="Calibri" panose="020F0502020204030204" pitchFamily="34" charset="0"/>
                <a:cs typeface="Times New Roman" panose="02020603050405020304" pitchFamily="18" charset="0"/>
              </a:rPr>
              <a:t>supply) of the country will most probably look like in 15 years (e.g</a:t>
            </a:r>
            <a:r>
              <a:rPr lang="en-US" sz="1500" smtClean="0">
                <a:ea typeface="Calibri" panose="020F0502020204030204" pitchFamily="34" charset="0"/>
                <a:cs typeface="Times New Roman" panose="02020603050405020304" pitchFamily="18" charset="0"/>
              </a:rPr>
              <a:t>., </a:t>
            </a:r>
            <a:r>
              <a:rPr lang="en-US" sz="1500">
                <a:ea typeface="Calibri" panose="020F0502020204030204" pitchFamily="34" charset="0"/>
                <a:cs typeface="Times New Roman" panose="02020603050405020304" pitchFamily="18" charset="0"/>
              </a:rPr>
              <a:t>2030). What is the </a:t>
            </a:r>
            <a:r>
              <a:rPr lang="en-US" sz="1500" smtClean="0">
                <a:ea typeface="Calibri" panose="020F0502020204030204" pitchFamily="34" charset="0"/>
                <a:cs typeface="Times New Roman" panose="02020603050405020304" pitchFamily="18" charset="0"/>
              </a:rPr>
              <a:t>percentage of </a:t>
            </a:r>
            <a:r>
              <a:rPr lang="en-US" sz="1500">
                <a:ea typeface="Calibri" panose="020F0502020204030204" pitchFamily="34" charset="0"/>
                <a:cs typeface="Times New Roman" panose="02020603050405020304" pitchFamily="18" charset="0"/>
              </a:rPr>
              <a:t>access to electricity expected to be? What resources are expected to be exploited in order to achieve full access to electricity?</a:t>
            </a:r>
          </a:p>
          <a:p>
            <a:pPr marL="228600" marR="342900" algn="just">
              <a:lnSpc>
                <a:spcPct val="140000"/>
              </a:lnSpc>
              <a:spcBef>
                <a:spcPts val="0"/>
              </a:spcBef>
              <a:spcAft>
                <a:spcPts val="800"/>
              </a:spcAft>
              <a:tabLst>
                <a:tab pos="228600" algn="l"/>
              </a:tabLst>
            </a:pPr>
            <a:r>
              <a:rPr lang="en-US" sz="1500" b="1">
                <a:ea typeface="Calibri" panose="020F0502020204030204" pitchFamily="34" charset="0"/>
                <a:cs typeface="Times New Roman" panose="02020603050405020304" pitchFamily="18" charset="0"/>
              </a:rPr>
              <a:t>Task 3.</a:t>
            </a:r>
            <a:r>
              <a:rPr lang="en-US" sz="1500">
                <a:ea typeface="Calibri" panose="020F0502020204030204" pitchFamily="34" charset="0"/>
                <a:cs typeface="Times New Roman" panose="02020603050405020304" pitchFamily="18" charset="0"/>
              </a:rPr>
              <a:t> Simulate this scenario with reference to </a:t>
            </a:r>
            <a:r>
              <a:rPr lang="en-US" sz="1500">
                <a:solidFill>
                  <a:srgbClr val="BF27CC"/>
                </a:solidFill>
                <a:ea typeface="Calibri" panose="020F0502020204030204" pitchFamily="34" charset="0"/>
                <a:cs typeface="Times New Roman" panose="02020603050405020304" pitchFamily="18" charset="0"/>
              </a:rPr>
              <a:t>https://</a:t>
            </a:r>
            <a:r>
              <a:rPr lang="en-US" sz="1500" err="1" smtClean="0">
                <a:solidFill>
                  <a:srgbClr val="BF27CC"/>
                </a:solidFill>
                <a:ea typeface="Calibri" panose="020F0502020204030204" pitchFamily="34" charset="0"/>
                <a:cs typeface="Times New Roman" panose="02020603050405020304" pitchFamily="18" charset="0"/>
              </a:rPr>
              <a:t>unite.un.org</a:t>
            </a:r>
            <a:r>
              <a:rPr lang="en-US" sz="1500" smtClean="0">
                <a:solidFill>
                  <a:srgbClr val="BF27CC"/>
                </a:solidFill>
                <a:ea typeface="Calibri" panose="020F0502020204030204" pitchFamily="34" charset="0"/>
                <a:cs typeface="Times New Roman" panose="02020603050405020304" pitchFamily="18" charset="0"/>
              </a:rPr>
              <a:t>/sites/</a:t>
            </a:r>
            <a:r>
              <a:rPr lang="en-US" sz="1500" err="1" smtClean="0">
                <a:solidFill>
                  <a:srgbClr val="BF27CC"/>
                </a:solidFill>
                <a:ea typeface="Calibri" panose="020F0502020204030204" pitchFamily="34" charset="0"/>
                <a:cs typeface="Times New Roman" panose="02020603050405020304" pitchFamily="18" charset="0"/>
              </a:rPr>
              <a:t>unite.un.org</a:t>
            </a:r>
            <a:r>
              <a:rPr lang="en-US" sz="1500" smtClean="0">
                <a:solidFill>
                  <a:srgbClr val="BF27CC"/>
                </a:solidFill>
                <a:ea typeface="Calibri" panose="020F0502020204030204" pitchFamily="34" charset="0"/>
                <a:cs typeface="Times New Roman" panose="02020603050405020304" pitchFamily="18" charset="0"/>
              </a:rPr>
              <a:t>/files/app-</a:t>
            </a:r>
            <a:r>
              <a:rPr lang="en-US" sz="1500" err="1" smtClean="0">
                <a:solidFill>
                  <a:srgbClr val="BF27CC"/>
                </a:solidFill>
                <a:ea typeface="Calibri" panose="020F0502020204030204" pitchFamily="34" charset="0"/>
                <a:cs typeface="Times New Roman" panose="02020603050405020304" pitchFamily="18" charset="0"/>
              </a:rPr>
              <a:t>desa</a:t>
            </a:r>
            <a:r>
              <a:rPr lang="en-US" sz="1500" smtClean="0">
                <a:solidFill>
                  <a:srgbClr val="BF27CC"/>
                </a:solidFill>
                <a:ea typeface="Calibri" panose="020F0502020204030204" pitchFamily="34" charset="0"/>
                <a:cs typeface="Times New Roman" panose="02020603050405020304" pitchFamily="18" charset="0"/>
              </a:rPr>
              <a:t>-electrification/</a:t>
            </a:r>
            <a:r>
              <a:rPr lang="en-US" sz="1500" err="1" smtClean="0">
                <a:solidFill>
                  <a:srgbClr val="BF27CC"/>
                </a:solidFill>
                <a:ea typeface="Calibri" panose="020F0502020204030204" pitchFamily="34" charset="0"/>
                <a:cs typeface="Times New Roman" panose="02020603050405020304" pitchFamily="18" charset="0"/>
              </a:rPr>
              <a:t>index.html.</a:t>
            </a:r>
            <a:r>
              <a:rPr lang="en-US" sz="1500" u="sng" err="1" smtClean="0">
                <a:solidFill>
                  <a:srgbClr val="0563C1"/>
                </a:solidFill>
                <a:ea typeface="Calibri" panose="020F0502020204030204" pitchFamily="34" charset="0"/>
                <a:cs typeface="Times New Roman" panose="02020603050405020304" pitchFamily="18" charset="0"/>
                <a:hlinkClick r:id="rId3"/>
              </a:rPr>
              <a:t>x.html</a:t>
            </a:r>
            <a:r>
              <a:rPr lang="en-US" sz="1500">
                <a:ea typeface="Calibri" panose="020F0502020204030204" pitchFamily="34" charset="0"/>
                <a:cs typeface="Times New Roman" panose="02020603050405020304" pitchFamily="18" charset="0"/>
              </a:rPr>
              <a:t> </a:t>
            </a:r>
          </a:p>
          <a:p>
            <a:pPr marL="228600" marR="342900" algn="just">
              <a:lnSpc>
                <a:spcPct val="140000"/>
              </a:lnSpc>
              <a:spcBef>
                <a:spcPts val="0"/>
              </a:spcBef>
              <a:spcAft>
                <a:spcPts val="800"/>
              </a:spcAft>
              <a:tabLst>
                <a:tab pos="228600" algn="l"/>
              </a:tabLst>
            </a:pPr>
            <a:r>
              <a:rPr lang="en-US" sz="1500" b="1">
                <a:ea typeface="Calibri" panose="020F0502020204030204" pitchFamily="34" charset="0"/>
                <a:cs typeface="Times New Roman" panose="02020603050405020304" pitchFamily="18" charset="0"/>
              </a:rPr>
              <a:t>Task 4.</a:t>
            </a:r>
            <a:r>
              <a:rPr lang="en-US" sz="1500">
                <a:ea typeface="Calibri" panose="020F0502020204030204" pitchFamily="34" charset="0"/>
                <a:cs typeface="Times New Roman" panose="02020603050405020304" pitchFamily="18" charset="0"/>
              </a:rPr>
              <a:t> Identify the optimal electrification option per region as well as the total investment requirements for full access to electricity. Do the solutions reflect the country’s vision? Is the country able to afford this transition? If not, what about reconsidering the scenario parameters?</a:t>
            </a:r>
          </a:p>
          <a:p>
            <a:pPr marL="228600" marR="342900" algn="just">
              <a:lnSpc>
                <a:spcPct val="140000"/>
              </a:lnSpc>
              <a:spcBef>
                <a:spcPts val="0"/>
              </a:spcBef>
              <a:spcAft>
                <a:spcPts val="800"/>
              </a:spcAft>
              <a:tabLst>
                <a:tab pos="228600" algn="l"/>
              </a:tabLst>
            </a:pPr>
            <a:r>
              <a:rPr lang="en-US" sz="1500" b="1">
                <a:ea typeface="Calibri" panose="020F0502020204030204" pitchFamily="34" charset="0"/>
                <a:cs typeface="Times New Roman" panose="02020603050405020304" pitchFamily="18" charset="0"/>
              </a:rPr>
              <a:t>Task 5.</a:t>
            </a:r>
            <a:r>
              <a:rPr lang="en-US" sz="1500">
                <a:ea typeface="Calibri" panose="020F0502020204030204" pitchFamily="34" charset="0"/>
                <a:cs typeface="Times New Roman" panose="02020603050405020304" pitchFamily="18" charset="0"/>
              </a:rPr>
              <a:t> Design an electrification strategy per region. </a:t>
            </a:r>
            <a:r>
              <a:rPr lang="en-US" sz="1500" smtClean="0">
                <a:ea typeface="Calibri" panose="020F0502020204030204" pitchFamily="34" charset="0"/>
                <a:cs typeface="Times New Roman" panose="02020603050405020304" pitchFamily="18" charset="0"/>
              </a:rPr>
              <a:t>Where should the </a:t>
            </a:r>
            <a:r>
              <a:rPr lang="en-US" sz="1500">
                <a:ea typeface="Calibri" panose="020F0502020204030204" pitchFamily="34" charset="0"/>
                <a:cs typeface="Times New Roman" panose="02020603050405020304" pitchFamily="18" charset="0"/>
              </a:rPr>
              <a:t>transmission </a:t>
            </a:r>
            <a:r>
              <a:rPr lang="en-US" sz="1500" smtClean="0">
                <a:ea typeface="Calibri" panose="020F0502020204030204" pitchFamily="34" charset="0"/>
                <a:cs typeface="Times New Roman" panose="02020603050405020304" pitchFamily="18" charset="0"/>
              </a:rPr>
              <a:t>network be expanded? </a:t>
            </a:r>
            <a:r>
              <a:rPr lang="en-US" sz="1500">
                <a:ea typeface="Calibri" panose="020F0502020204030204" pitchFamily="34" charset="0"/>
                <a:cs typeface="Times New Roman" panose="02020603050405020304" pitchFamily="18" charset="0"/>
              </a:rPr>
              <a:t>Which areas are more </a:t>
            </a:r>
            <a:r>
              <a:rPr lang="en-US" sz="1500" err="1" smtClean="0">
                <a:ea typeface="Calibri" panose="020F0502020204030204" pitchFamily="34" charset="0"/>
                <a:cs typeface="Times New Roman" panose="02020603050405020304" pitchFamily="18" charset="0"/>
              </a:rPr>
              <a:t>favourable</a:t>
            </a:r>
            <a:r>
              <a:rPr lang="en-US" sz="1500" smtClean="0">
                <a:ea typeface="Calibri" panose="020F0502020204030204" pitchFamily="34" charset="0"/>
                <a:cs typeface="Times New Roman" panose="02020603050405020304" pitchFamily="18" charset="0"/>
              </a:rPr>
              <a:t> </a:t>
            </a:r>
            <a:r>
              <a:rPr lang="en-US" sz="1500">
                <a:ea typeface="Calibri" panose="020F0502020204030204" pitchFamily="34" charset="0"/>
                <a:cs typeface="Times New Roman" panose="02020603050405020304" pitchFamily="18" charset="0"/>
              </a:rPr>
              <a:t>to </a:t>
            </a:r>
            <a:r>
              <a:rPr lang="en-US" sz="1500" smtClean="0">
                <a:ea typeface="Calibri" panose="020F0502020204030204" pitchFamily="34" charset="0"/>
                <a:cs typeface="Times New Roman" panose="02020603050405020304" pitchFamily="18" charset="0"/>
              </a:rPr>
              <a:t>mini-grids </a:t>
            </a:r>
            <a:r>
              <a:rPr lang="en-US" sz="1500">
                <a:ea typeface="Calibri" panose="020F0502020204030204" pitchFamily="34" charset="0"/>
                <a:cs typeface="Times New Roman" panose="02020603050405020304" pitchFamily="18" charset="0"/>
              </a:rPr>
              <a:t>and which to </a:t>
            </a:r>
            <a:r>
              <a:rPr lang="en-US" sz="1500" smtClean="0">
                <a:ea typeface="Calibri" panose="020F0502020204030204" pitchFamily="34" charset="0"/>
                <a:cs typeface="Times New Roman" panose="02020603050405020304" pitchFamily="18" charset="0"/>
              </a:rPr>
              <a:t>standalone </a:t>
            </a:r>
            <a:r>
              <a:rPr lang="en-US" sz="1500">
                <a:ea typeface="Calibri" panose="020F0502020204030204" pitchFamily="34" charset="0"/>
                <a:cs typeface="Times New Roman" panose="02020603050405020304" pitchFamily="18" charset="0"/>
              </a:rPr>
              <a:t>systems? Which resources are primarily utilized? What is the penetration of renewables in the electrification mix? How is that penetration affected by diesel price </a:t>
            </a:r>
            <a:r>
              <a:rPr lang="en-US" sz="1500" smtClean="0">
                <a:ea typeface="Calibri" panose="020F0502020204030204" pitchFamily="34" charset="0"/>
                <a:cs typeface="Times New Roman" panose="02020603050405020304" pitchFamily="18" charset="0"/>
              </a:rPr>
              <a:t>fluctuations? </a:t>
            </a:r>
            <a:endParaRPr lang="en-US" sz="1500">
              <a:ea typeface="Calibri" panose="020F0502020204030204" pitchFamily="34" charset="0"/>
              <a:cs typeface="Times New Roman" panose="02020603050405020304" pitchFamily="18" charset="0"/>
            </a:endParaRPr>
          </a:p>
          <a:p>
            <a:pPr marL="228600" marR="342900" algn="just">
              <a:lnSpc>
                <a:spcPct val="140000"/>
              </a:lnSpc>
              <a:spcBef>
                <a:spcPts val="0"/>
              </a:spcBef>
              <a:spcAft>
                <a:spcPts val="800"/>
              </a:spcAft>
              <a:tabLst>
                <a:tab pos="228600" algn="l"/>
              </a:tabLst>
            </a:pPr>
            <a:r>
              <a:rPr lang="en-US" sz="1500" b="1">
                <a:ea typeface="Calibri" panose="020F0502020204030204" pitchFamily="34" charset="0"/>
                <a:cs typeface="Times New Roman" panose="02020603050405020304" pitchFamily="18" charset="0"/>
              </a:rPr>
              <a:t>Task 6.</a:t>
            </a:r>
            <a:r>
              <a:rPr lang="en-US" sz="1500">
                <a:ea typeface="Calibri" panose="020F0502020204030204" pitchFamily="34" charset="0"/>
                <a:cs typeface="Times New Roman" panose="02020603050405020304" pitchFamily="18" charset="0"/>
              </a:rPr>
              <a:t> Write policy notes to facilitate the implementation of the electrification strategy. Introduce subsidies to the deployment of certain </a:t>
            </a:r>
            <a:r>
              <a:rPr lang="en-US" sz="1500" smtClean="0">
                <a:ea typeface="Calibri" panose="020F0502020204030204" pitchFamily="34" charset="0"/>
                <a:cs typeface="Times New Roman" panose="02020603050405020304" pitchFamily="18" charset="0"/>
              </a:rPr>
              <a:t>technologies, </a:t>
            </a:r>
            <a:r>
              <a:rPr lang="en-US" sz="1500">
                <a:ea typeface="Calibri" panose="020F0502020204030204" pitchFamily="34" charset="0"/>
                <a:cs typeface="Times New Roman" panose="02020603050405020304" pitchFamily="18" charset="0"/>
              </a:rPr>
              <a:t>etc.</a:t>
            </a:r>
            <a:endParaRPr lang="en-US" sz="1500"/>
          </a:p>
        </p:txBody>
      </p:sp>
    </p:spTree>
    <p:extLst>
      <p:ext uri="{BB962C8B-B14F-4D97-AF65-F5344CB8AC3E}">
        <p14:creationId xmlns:p14="http://schemas.microsoft.com/office/powerpoint/2010/main" val="2961703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39</a:t>
            </a:fld>
            <a:endParaRPr lang="en-GB"/>
          </a:p>
        </p:txBody>
      </p:sp>
      <p:sp>
        <p:nvSpPr>
          <p:cNvPr id="4" name="Rectangle 3"/>
          <p:cNvSpPr/>
          <p:nvPr/>
        </p:nvSpPr>
        <p:spPr>
          <a:xfrm>
            <a:off x="5003534" y="230845"/>
            <a:ext cx="2217018" cy="769441"/>
          </a:xfrm>
          <a:prstGeom prst="rect">
            <a:avLst/>
          </a:prstGeom>
        </p:spPr>
        <p:txBody>
          <a:bodyPr wrap="square">
            <a:spAutoFit/>
          </a:bodyPr>
          <a:lstStyle/>
          <a:p>
            <a:r>
              <a:rPr lang="sv-SE" sz="4400">
                <a:latin typeface="+mj-lt"/>
              </a:rPr>
              <a:t>Group B</a:t>
            </a:r>
            <a:endParaRPr lang="en-US" sz="4400">
              <a:latin typeface="+mj-lt"/>
            </a:endParaRPr>
          </a:p>
        </p:txBody>
      </p:sp>
      <p:sp>
        <p:nvSpPr>
          <p:cNvPr id="7" name="Rectangle 6"/>
          <p:cNvSpPr/>
          <p:nvPr/>
        </p:nvSpPr>
        <p:spPr>
          <a:xfrm>
            <a:off x="1501541" y="1010553"/>
            <a:ext cx="9007241" cy="830997"/>
          </a:xfrm>
          <a:prstGeom prst="rect">
            <a:avLst/>
          </a:prstGeom>
        </p:spPr>
        <p:txBody>
          <a:bodyPr wrap="square">
            <a:spAutoFit/>
          </a:bodyPr>
          <a:lstStyle/>
          <a:p>
            <a:pPr algn="ctr">
              <a:spcAft>
                <a:spcPts val="800"/>
              </a:spcAft>
            </a:pPr>
            <a:r>
              <a:rPr lang="en-GB" sz="2400"/>
              <a:t>Provide suggestions for electrification planning based on the </a:t>
            </a:r>
            <a:r>
              <a:rPr lang="en-GB" sz="2400" smtClean="0"/>
              <a:t>online </a:t>
            </a:r>
            <a:r>
              <a:rPr lang="en-GB" sz="2400"/>
              <a:t>version of ONSSET.</a:t>
            </a:r>
          </a:p>
        </p:txBody>
      </p:sp>
      <p:sp>
        <p:nvSpPr>
          <p:cNvPr id="8" name="Rectangle 7"/>
          <p:cNvSpPr/>
          <p:nvPr/>
        </p:nvSpPr>
        <p:spPr>
          <a:xfrm>
            <a:off x="1383957" y="2126038"/>
            <a:ext cx="9873048" cy="3416320"/>
          </a:xfrm>
          <a:prstGeom prst="rect">
            <a:avLst/>
          </a:prstGeom>
        </p:spPr>
        <p:txBody>
          <a:bodyPr wrap="square">
            <a:spAutoFit/>
          </a:bodyPr>
          <a:lstStyle/>
          <a:p>
            <a:r>
              <a:rPr lang="en-GB" b="1"/>
              <a:t>Task 1</a:t>
            </a:r>
            <a:r>
              <a:rPr lang="en-GB"/>
              <a:t>. Read “The case study of Uganda – Country review”, </a:t>
            </a:r>
            <a:r>
              <a:rPr lang="en-GB" smtClean="0"/>
              <a:t>and determine </a:t>
            </a:r>
            <a:r>
              <a:rPr lang="en-GB"/>
              <a:t>and list the data requirements to build the model.</a:t>
            </a:r>
          </a:p>
          <a:p>
            <a:endParaRPr lang="en-GB"/>
          </a:p>
          <a:p>
            <a:r>
              <a:rPr lang="en-GB" b="1"/>
              <a:t>Task 2</a:t>
            </a:r>
            <a:r>
              <a:rPr lang="en-GB"/>
              <a:t>. Start data collection. Use free online sources to acquire what is </a:t>
            </a:r>
            <a:r>
              <a:rPr lang="en-GB" smtClean="0"/>
              <a:t>needed.</a:t>
            </a:r>
            <a:endParaRPr lang="en-GB"/>
          </a:p>
          <a:p>
            <a:endParaRPr lang="en-GB"/>
          </a:p>
          <a:p>
            <a:r>
              <a:rPr lang="en-GB" b="1"/>
              <a:t>Task 3.  </a:t>
            </a:r>
            <a:r>
              <a:rPr lang="en-GB"/>
              <a:t>Use the simplified “online version of ONSSET” in order to insert the findings into the model. </a:t>
            </a:r>
          </a:p>
          <a:p>
            <a:endParaRPr lang="en-GB"/>
          </a:p>
          <a:p>
            <a:r>
              <a:rPr lang="en-GB" b="1"/>
              <a:t>Task 4</a:t>
            </a:r>
            <a:r>
              <a:rPr lang="en-GB"/>
              <a:t>. Identify the optimal (least cost) electrification option for Uganda for different </a:t>
            </a:r>
            <a:r>
              <a:rPr lang="en-GB" smtClean="0"/>
              <a:t>scenarios, </a:t>
            </a:r>
            <a:r>
              <a:rPr lang="en-GB"/>
              <a:t>varying a number of factors such as electrification tier and diesel </a:t>
            </a:r>
            <a:r>
              <a:rPr lang="en-GB" smtClean="0"/>
              <a:t>price.</a:t>
            </a:r>
            <a:endParaRPr lang="en-GB"/>
          </a:p>
          <a:p>
            <a:endParaRPr lang="en-GB"/>
          </a:p>
          <a:p>
            <a:r>
              <a:rPr lang="en-GB" b="1"/>
              <a:t>Task 5. </a:t>
            </a:r>
            <a:r>
              <a:rPr lang="en-GB"/>
              <a:t>Based on the results, write notes that will support </a:t>
            </a:r>
            <a:r>
              <a:rPr lang="en-GB" smtClean="0"/>
              <a:t>higher-level </a:t>
            </a:r>
            <a:r>
              <a:rPr lang="en-GB"/>
              <a:t>policy managers in developing electrification strategies. Do the solutions reflect the country’s vision for electrification? </a:t>
            </a:r>
          </a:p>
        </p:txBody>
      </p:sp>
    </p:spTree>
    <p:extLst>
      <p:ext uri="{BB962C8B-B14F-4D97-AF65-F5344CB8AC3E}">
        <p14:creationId xmlns:p14="http://schemas.microsoft.com/office/powerpoint/2010/main" val="367211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4</a:t>
            </a:fld>
            <a:endParaRPr lang="en-GB"/>
          </a:p>
        </p:txBody>
      </p:sp>
      <p:sp>
        <p:nvSpPr>
          <p:cNvPr id="6" name="Title 1"/>
          <p:cNvSpPr txBox="1">
            <a:spLocks/>
          </p:cNvSpPr>
          <p:nvPr/>
        </p:nvSpPr>
        <p:spPr>
          <a:xfrm>
            <a:off x="200967" y="102050"/>
            <a:ext cx="12319279"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smtClean="0"/>
              <a:t>About ONSSET</a:t>
            </a:r>
            <a:endParaRPr lang="en-GB" sz="4400"/>
          </a:p>
        </p:txBody>
      </p:sp>
      <p:sp>
        <p:nvSpPr>
          <p:cNvPr id="9" name="Content Placeholder 2"/>
          <p:cNvSpPr txBox="1">
            <a:spLocks/>
          </p:cNvSpPr>
          <p:nvPr/>
        </p:nvSpPr>
        <p:spPr>
          <a:xfrm>
            <a:off x="1124131" y="1980732"/>
            <a:ext cx="10062029" cy="41204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 typeface="Arial" panose="020B0604020202020204" pitchFamily="34" charset="0"/>
              <a:buChar char="•"/>
            </a:pPr>
            <a:r>
              <a:rPr lang="en-US" sz="2800" smtClean="0"/>
              <a:t>ONSETT is an </a:t>
            </a:r>
            <a:r>
              <a:rPr lang="en-US" sz="2800" smtClean="0"/>
              <a:t>o</a:t>
            </a:r>
            <a:r>
              <a:rPr lang="en-US" sz="2800" b="1" smtClean="0"/>
              <a:t>pen-source </a:t>
            </a:r>
            <a:r>
              <a:rPr lang="en-US" sz="2800"/>
              <a:t>electrification tool </a:t>
            </a:r>
            <a:r>
              <a:rPr lang="en-US" sz="2800" smtClean="0"/>
              <a:t>and a </a:t>
            </a:r>
            <a:r>
              <a:rPr lang="sv-SE" sz="2800" err="1" smtClean="0"/>
              <a:t>bottom</a:t>
            </a:r>
            <a:r>
              <a:rPr lang="sv-SE" sz="2800"/>
              <a:t>-</a:t>
            </a:r>
            <a:r>
              <a:rPr lang="sv-SE" sz="2800" smtClean="0"/>
              <a:t>up </a:t>
            </a:r>
            <a:r>
              <a:rPr lang="sv-SE" sz="2800" err="1"/>
              <a:t>optimization</a:t>
            </a:r>
            <a:r>
              <a:rPr lang="sv-SE" sz="2800"/>
              <a:t> </a:t>
            </a:r>
            <a:r>
              <a:rPr lang="sv-SE" sz="2800" err="1" smtClean="0"/>
              <a:t>model</a:t>
            </a:r>
            <a:endParaRPr lang="sv-SE" sz="2800"/>
          </a:p>
          <a:p>
            <a:pPr marL="342900" indent="-342900" algn="l">
              <a:spcAft>
                <a:spcPts val="600"/>
              </a:spcAft>
              <a:buFont typeface="Arial" panose="020B0604020202020204" pitchFamily="34" charset="0"/>
              <a:buChar char="•"/>
            </a:pPr>
            <a:r>
              <a:rPr lang="en-US" sz="2800" smtClean="0"/>
              <a:t>It identifies </a:t>
            </a:r>
            <a:r>
              <a:rPr lang="en-US" sz="2800"/>
              <a:t>the </a:t>
            </a:r>
            <a:r>
              <a:rPr lang="en-US" sz="2800" b="1" smtClean="0"/>
              <a:t>least-cost </a:t>
            </a:r>
            <a:r>
              <a:rPr lang="en-US" sz="2800"/>
              <a:t>technological option for </a:t>
            </a:r>
            <a:r>
              <a:rPr lang="en-US" sz="2800" smtClean="0"/>
              <a:t>unserved </a:t>
            </a:r>
            <a:r>
              <a:rPr lang="en-US" sz="2800"/>
              <a:t>areas</a:t>
            </a:r>
          </a:p>
          <a:p>
            <a:pPr marL="800100" lvl="1" indent="-342900" algn="l">
              <a:spcAft>
                <a:spcPts val="600"/>
              </a:spcAft>
              <a:buFont typeface="Wingdings" panose="05000000000000000000" pitchFamily="2" charset="2"/>
              <a:buChar char="Ø"/>
            </a:pPr>
            <a:r>
              <a:rPr lang="en-US"/>
              <a:t>Extension</a:t>
            </a:r>
            <a:r>
              <a:rPr lang="sv-SE"/>
              <a:t> </a:t>
            </a:r>
            <a:r>
              <a:rPr lang="sv-SE" err="1"/>
              <a:t>of</a:t>
            </a:r>
            <a:r>
              <a:rPr lang="sv-SE"/>
              <a:t> the national </a:t>
            </a:r>
            <a:r>
              <a:rPr lang="sv-SE" err="1"/>
              <a:t>grid</a:t>
            </a:r>
            <a:r>
              <a:rPr lang="sv-SE"/>
              <a:t> </a:t>
            </a:r>
            <a:r>
              <a:rPr lang="sv-SE" err="1"/>
              <a:t>network</a:t>
            </a:r>
            <a:endParaRPr lang="sv-SE"/>
          </a:p>
          <a:p>
            <a:pPr marL="800100" lvl="1" indent="-342900" algn="l">
              <a:spcAft>
                <a:spcPts val="600"/>
              </a:spcAft>
              <a:buFont typeface="Wingdings" panose="05000000000000000000" pitchFamily="2" charset="2"/>
              <a:buChar char="Ø"/>
            </a:pPr>
            <a:r>
              <a:rPr lang="en-US"/>
              <a:t>Mini-grid</a:t>
            </a:r>
            <a:r>
              <a:rPr lang="sv-SE"/>
              <a:t> systems </a:t>
            </a:r>
            <a:r>
              <a:rPr lang="sv-SE" smtClean="0"/>
              <a:t>(hydro</a:t>
            </a:r>
            <a:r>
              <a:rPr lang="sv-SE"/>
              <a:t>, PV, </a:t>
            </a:r>
            <a:r>
              <a:rPr lang="sv-SE" err="1"/>
              <a:t>w</a:t>
            </a:r>
            <a:r>
              <a:rPr lang="sv-SE" err="1" smtClean="0"/>
              <a:t>ind</a:t>
            </a:r>
            <a:r>
              <a:rPr lang="sv-SE" smtClean="0"/>
              <a:t> </a:t>
            </a:r>
            <a:r>
              <a:rPr lang="sv-SE" err="1"/>
              <a:t>turbines</a:t>
            </a:r>
            <a:r>
              <a:rPr lang="sv-SE"/>
              <a:t>, </a:t>
            </a:r>
            <a:r>
              <a:rPr lang="sv-SE" smtClean="0"/>
              <a:t>diesel </a:t>
            </a:r>
            <a:r>
              <a:rPr lang="sv-SE" err="1"/>
              <a:t>gensets</a:t>
            </a:r>
            <a:r>
              <a:rPr lang="sv-SE"/>
              <a:t>)</a:t>
            </a:r>
          </a:p>
          <a:p>
            <a:pPr marL="800100" lvl="1" indent="-342900" algn="l">
              <a:spcAft>
                <a:spcPts val="600"/>
              </a:spcAft>
              <a:buFont typeface="Wingdings" panose="05000000000000000000" pitchFamily="2" charset="2"/>
              <a:buChar char="Ø"/>
            </a:pPr>
            <a:r>
              <a:rPr lang="sv-SE" err="1" smtClean="0"/>
              <a:t>Standalone</a:t>
            </a:r>
            <a:r>
              <a:rPr lang="sv-SE" smtClean="0"/>
              <a:t> </a:t>
            </a:r>
            <a:r>
              <a:rPr lang="sv-SE"/>
              <a:t>systems (PV, </a:t>
            </a:r>
            <a:r>
              <a:rPr lang="sv-SE" smtClean="0"/>
              <a:t>diesel </a:t>
            </a:r>
            <a:r>
              <a:rPr lang="sv-SE" err="1"/>
              <a:t>gensets</a:t>
            </a:r>
            <a:r>
              <a:rPr lang="sv-SE"/>
              <a:t>)</a:t>
            </a:r>
          </a:p>
          <a:p>
            <a:pPr marL="457200" indent="-457200" algn="l">
              <a:spcAft>
                <a:spcPts val="600"/>
              </a:spcAft>
              <a:buFont typeface="Arial" panose="020B0604020202020204" pitchFamily="34" charset="0"/>
              <a:buChar char="•"/>
            </a:pPr>
            <a:r>
              <a:rPr lang="en-US" sz="3200"/>
              <a:t>Aiming at ensuring full access to </a:t>
            </a:r>
            <a:r>
              <a:rPr lang="en-US" sz="3200" b="1" u="sng"/>
              <a:t>affordable</a:t>
            </a:r>
            <a:r>
              <a:rPr lang="en-US" sz="3200"/>
              <a:t>, </a:t>
            </a:r>
            <a:r>
              <a:rPr lang="en-US" sz="3200" b="1" u="sng"/>
              <a:t>reliable</a:t>
            </a:r>
            <a:r>
              <a:rPr lang="en-US" sz="3200"/>
              <a:t>, </a:t>
            </a:r>
            <a:r>
              <a:rPr lang="en-US" sz="3200" b="1" u="sng"/>
              <a:t>sustainable</a:t>
            </a:r>
            <a:r>
              <a:rPr lang="en-US" sz="3200"/>
              <a:t> and </a:t>
            </a:r>
            <a:r>
              <a:rPr lang="en-US" sz="3200" b="1" u="sng"/>
              <a:t>modern</a:t>
            </a:r>
            <a:r>
              <a:rPr lang="en-US" sz="3200"/>
              <a:t> electricity for all by 2030</a:t>
            </a:r>
          </a:p>
        </p:txBody>
      </p:sp>
    </p:spTree>
    <p:extLst>
      <p:ext uri="{BB962C8B-B14F-4D97-AF65-F5344CB8AC3E}">
        <p14:creationId xmlns:p14="http://schemas.microsoft.com/office/powerpoint/2010/main" val="3610932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40</a:t>
            </a:fld>
            <a:endParaRPr lang="en-GB">
              <a:solidFill>
                <a:schemeClr val="bg1"/>
              </a:solidFill>
            </a:endParaRPr>
          </a:p>
        </p:txBody>
      </p:sp>
      <p:sp>
        <p:nvSpPr>
          <p:cNvPr id="4" name="Rectangle 3"/>
          <p:cNvSpPr/>
          <p:nvPr/>
        </p:nvSpPr>
        <p:spPr>
          <a:xfrm>
            <a:off x="1894222" y="2001280"/>
            <a:ext cx="8087978" cy="1446550"/>
          </a:xfrm>
          <a:prstGeom prst="rect">
            <a:avLst/>
          </a:prstGeom>
        </p:spPr>
        <p:txBody>
          <a:bodyPr wrap="square">
            <a:spAutoFit/>
          </a:bodyPr>
          <a:lstStyle/>
          <a:p>
            <a:pPr algn="ctr"/>
            <a:r>
              <a:rPr lang="en-US" sz="4400" smtClean="0">
                <a:latin typeface="+mj-lt"/>
              </a:rPr>
              <a:t>Hands-on </a:t>
            </a:r>
            <a:r>
              <a:rPr lang="en-US" sz="4400">
                <a:latin typeface="+mj-lt"/>
              </a:rPr>
              <a:t>experience with the online ONSSET tool</a:t>
            </a:r>
          </a:p>
        </p:txBody>
      </p:sp>
      <p:sp>
        <p:nvSpPr>
          <p:cNvPr id="3" name="Rectangle 2"/>
          <p:cNvSpPr/>
          <p:nvPr/>
        </p:nvSpPr>
        <p:spPr>
          <a:xfrm>
            <a:off x="2467993" y="3580942"/>
            <a:ext cx="6906058" cy="461665"/>
          </a:xfrm>
          <a:prstGeom prst="rect">
            <a:avLst/>
          </a:prstGeom>
        </p:spPr>
        <p:txBody>
          <a:bodyPr wrap="none">
            <a:spAutoFit/>
          </a:bodyPr>
          <a:lstStyle/>
          <a:p>
            <a:r>
              <a:rPr lang="en-US" sz="2400"/>
              <a:t>ONSSET - The </a:t>
            </a:r>
            <a:r>
              <a:rPr lang="en-US" sz="2400" b="1" err="1" smtClean="0"/>
              <a:t>O</a:t>
            </a:r>
            <a:r>
              <a:rPr lang="en-US" sz="2400" err="1" smtClean="0"/>
              <a:t>pe</a:t>
            </a:r>
            <a:r>
              <a:rPr lang="en-US" sz="2400" b="1" err="1" smtClean="0"/>
              <a:t>N</a:t>
            </a:r>
            <a:r>
              <a:rPr lang="en-US" sz="2400"/>
              <a:t>-</a:t>
            </a:r>
            <a:r>
              <a:rPr lang="en-US" sz="2400" b="1" smtClean="0"/>
              <a:t>S</a:t>
            </a:r>
            <a:r>
              <a:rPr lang="en-US" sz="2400" smtClean="0"/>
              <a:t>ource </a:t>
            </a:r>
            <a:r>
              <a:rPr lang="en-US" sz="2400" b="1"/>
              <a:t>S</a:t>
            </a:r>
            <a:r>
              <a:rPr lang="en-US" sz="2400"/>
              <a:t>patial </a:t>
            </a:r>
            <a:r>
              <a:rPr lang="en-US" sz="2400" b="1"/>
              <a:t>E</a:t>
            </a:r>
            <a:r>
              <a:rPr lang="en-US" sz="2400"/>
              <a:t>lectrification </a:t>
            </a:r>
            <a:r>
              <a:rPr lang="en-US" sz="2400" b="1"/>
              <a:t>T</a:t>
            </a:r>
            <a:r>
              <a:rPr lang="en-US" sz="2400"/>
              <a:t>ool</a:t>
            </a:r>
          </a:p>
        </p:txBody>
      </p:sp>
    </p:spTree>
    <p:extLst>
      <p:ext uri="{BB962C8B-B14F-4D97-AF65-F5344CB8AC3E}">
        <p14:creationId xmlns:p14="http://schemas.microsoft.com/office/powerpoint/2010/main" val="912908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41</a:t>
            </a:fld>
            <a:endParaRPr lang="en-GB"/>
          </a:p>
        </p:txBody>
      </p:sp>
      <p:sp>
        <p:nvSpPr>
          <p:cNvPr id="11" name="Rectangle 10"/>
          <p:cNvSpPr/>
          <p:nvPr/>
        </p:nvSpPr>
        <p:spPr>
          <a:xfrm>
            <a:off x="3188506" y="235139"/>
            <a:ext cx="5814989" cy="769441"/>
          </a:xfrm>
          <a:prstGeom prst="rect">
            <a:avLst/>
          </a:prstGeom>
        </p:spPr>
        <p:txBody>
          <a:bodyPr wrap="square">
            <a:spAutoFit/>
          </a:bodyPr>
          <a:lstStyle/>
          <a:p>
            <a:r>
              <a:rPr lang="en-US" sz="4400">
                <a:latin typeface="+mj-lt"/>
              </a:rPr>
              <a:t>Welcome to ONSSET.org</a:t>
            </a:r>
          </a:p>
        </p:txBody>
      </p:sp>
      <p:sp>
        <p:nvSpPr>
          <p:cNvPr id="16" name="Content Placeholder 2"/>
          <p:cNvSpPr txBox="1">
            <a:spLocks/>
          </p:cNvSpPr>
          <p:nvPr/>
        </p:nvSpPr>
        <p:spPr>
          <a:xfrm>
            <a:off x="3279946" y="3251585"/>
            <a:ext cx="6274911"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sv-SE" sz="2700" b="1"/>
              <a:t>Login </a:t>
            </a:r>
            <a:r>
              <a:rPr lang="en-US" sz="2700" b="1"/>
              <a:t>password</a:t>
            </a:r>
            <a:r>
              <a:rPr lang="sv-SE" sz="2700" b="1"/>
              <a:t>: </a:t>
            </a:r>
            <a:r>
              <a:rPr lang="sv-SE" sz="2700" b="1">
                <a:solidFill>
                  <a:srgbClr val="7030A0"/>
                </a:solidFill>
              </a:rPr>
              <a:t>newyork2016</a:t>
            </a:r>
            <a:endParaRPr lang="en-US" sz="2700" baseline="30000">
              <a:solidFill>
                <a:srgbClr val="7030A0"/>
              </a:solidFill>
            </a:endParaRPr>
          </a:p>
        </p:txBody>
      </p:sp>
      <p:pic>
        <p:nvPicPr>
          <p:cNvPr id="10" name="Picture 9"/>
          <p:cNvPicPr>
            <a:picLocks noChangeAspect="1"/>
          </p:cNvPicPr>
          <p:nvPr/>
        </p:nvPicPr>
        <p:blipFill>
          <a:blip r:embed="rId3"/>
          <a:stretch>
            <a:fillRect/>
          </a:stretch>
        </p:blipFill>
        <p:spPr>
          <a:xfrm>
            <a:off x="0" y="1153141"/>
            <a:ext cx="12192000" cy="1714500"/>
          </a:xfrm>
          <a:prstGeom prst="rect">
            <a:avLst/>
          </a:prstGeom>
        </p:spPr>
      </p:pic>
      <p:sp>
        <p:nvSpPr>
          <p:cNvPr id="17" name="Rectangle 16"/>
          <p:cNvSpPr/>
          <p:nvPr/>
        </p:nvSpPr>
        <p:spPr>
          <a:xfrm>
            <a:off x="398145" y="4508048"/>
            <a:ext cx="11395710" cy="1039708"/>
          </a:xfrm>
          <a:prstGeom prst="rect">
            <a:avLst/>
          </a:prstGeom>
        </p:spPr>
        <p:txBody>
          <a:bodyPr wrap="square">
            <a:spAutoFit/>
          </a:bodyPr>
          <a:lstStyle/>
          <a:p>
            <a:pPr algn="just">
              <a:lnSpc>
                <a:spcPct val="114000"/>
              </a:lnSpc>
            </a:pPr>
            <a:r>
              <a:rPr lang="en-GB">
                <a:solidFill>
                  <a:srgbClr val="000000"/>
                </a:solidFill>
                <a:latin typeface="Helvetica Neue"/>
              </a:rPr>
              <a:t>This page contains the full code for the </a:t>
            </a:r>
            <a:r>
              <a:rPr lang="en-GB" b="1" err="1" smtClean="0">
                <a:solidFill>
                  <a:srgbClr val="000000"/>
                </a:solidFill>
                <a:latin typeface="Helvetica Neue"/>
              </a:rPr>
              <a:t>O</a:t>
            </a:r>
            <a:r>
              <a:rPr lang="en-GB" err="1" smtClean="0">
                <a:solidFill>
                  <a:srgbClr val="000000"/>
                </a:solidFill>
                <a:latin typeface="Helvetica Neue"/>
              </a:rPr>
              <a:t>pe</a:t>
            </a:r>
            <a:r>
              <a:rPr lang="en-GB" b="1" err="1" smtClean="0">
                <a:solidFill>
                  <a:srgbClr val="000000"/>
                </a:solidFill>
                <a:latin typeface="Helvetica Neue"/>
              </a:rPr>
              <a:t>N</a:t>
            </a:r>
            <a:r>
              <a:rPr lang="en-GB">
                <a:solidFill>
                  <a:srgbClr val="000000"/>
                </a:solidFill>
                <a:latin typeface="Helvetica Neue"/>
              </a:rPr>
              <a:t>-</a:t>
            </a:r>
            <a:r>
              <a:rPr lang="en-GB" b="1" smtClean="0">
                <a:solidFill>
                  <a:srgbClr val="000000"/>
                </a:solidFill>
                <a:latin typeface="Helvetica Neue"/>
              </a:rPr>
              <a:t>S</a:t>
            </a:r>
            <a:r>
              <a:rPr lang="en-GB" smtClean="0">
                <a:solidFill>
                  <a:srgbClr val="000000"/>
                </a:solidFill>
                <a:latin typeface="Helvetica Neue"/>
              </a:rPr>
              <a:t>ource </a:t>
            </a:r>
            <a:r>
              <a:rPr lang="en-GB" b="1">
                <a:solidFill>
                  <a:srgbClr val="000000"/>
                </a:solidFill>
                <a:latin typeface="Helvetica Neue"/>
              </a:rPr>
              <a:t>S</a:t>
            </a:r>
            <a:r>
              <a:rPr lang="en-GB">
                <a:solidFill>
                  <a:srgbClr val="000000"/>
                </a:solidFill>
                <a:latin typeface="Helvetica Neue"/>
              </a:rPr>
              <a:t>patial </a:t>
            </a:r>
            <a:r>
              <a:rPr lang="en-GB" b="1">
                <a:solidFill>
                  <a:srgbClr val="000000"/>
                </a:solidFill>
                <a:latin typeface="Helvetica Neue"/>
              </a:rPr>
              <a:t>E</a:t>
            </a:r>
            <a:r>
              <a:rPr lang="en-GB">
                <a:solidFill>
                  <a:srgbClr val="000000"/>
                </a:solidFill>
                <a:latin typeface="Helvetica Neue"/>
              </a:rPr>
              <a:t>lectrification </a:t>
            </a:r>
            <a:r>
              <a:rPr lang="en-GB" b="1" smtClean="0">
                <a:solidFill>
                  <a:srgbClr val="000000"/>
                </a:solidFill>
                <a:latin typeface="Helvetica Neue"/>
              </a:rPr>
              <a:t>T</a:t>
            </a:r>
            <a:r>
              <a:rPr lang="en-GB" smtClean="0">
                <a:solidFill>
                  <a:srgbClr val="000000"/>
                </a:solidFill>
                <a:latin typeface="Helvetica Neue"/>
              </a:rPr>
              <a:t>ool. </a:t>
            </a:r>
            <a:r>
              <a:rPr lang="en-GB">
                <a:solidFill>
                  <a:srgbClr val="000000"/>
                </a:solidFill>
                <a:latin typeface="Helvetica Neue"/>
              </a:rPr>
              <a:t>The designed modules will guide you through the </a:t>
            </a:r>
            <a:r>
              <a:rPr lang="en-GB" smtClean="0">
                <a:solidFill>
                  <a:srgbClr val="000000"/>
                </a:solidFill>
                <a:latin typeface="Helvetica Neue"/>
              </a:rPr>
              <a:t>code </a:t>
            </a:r>
            <a:r>
              <a:rPr lang="en-GB">
                <a:solidFill>
                  <a:srgbClr val="000000"/>
                </a:solidFill>
                <a:latin typeface="Helvetica Neue"/>
              </a:rPr>
              <a:t>as well as the various parameters that can be set to explore any scenario of interest. The code is </a:t>
            </a:r>
            <a:r>
              <a:rPr lang="en-GB" smtClean="0">
                <a:solidFill>
                  <a:srgbClr val="000000"/>
                </a:solidFill>
                <a:latin typeface="Helvetica Neue"/>
              </a:rPr>
              <a:t>split </a:t>
            </a:r>
            <a:r>
              <a:rPr lang="en-GB">
                <a:solidFill>
                  <a:srgbClr val="000000"/>
                </a:solidFill>
                <a:latin typeface="Helvetica Neue"/>
              </a:rPr>
              <a:t>into blocks, and each one has a preceding block of text to explain its function.</a:t>
            </a:r>
            <a:endParaRPr lang="en-US"/>
          </a:p>
        </p:txBody>
      </p:sp>
    </p:spTree>
    <p:extLst>
      <p:ext uri="{BB962C8B-B14F-4D97-AF65-F5344CB8AC3E}">
        <p14:creationId xmlns:p14="http://schemas.microsoft.com/office/powerpoint/2010/main" val="1554932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42</a:t>
            </a:fld>
            <a:endParaRPr lang="en-GB">
              <a:solidFill>
                <a:schemeClr val="bg1"/>
              </a:solidFill>
            </a:endParaRPr>
          </a:p>
        </p:txBody>
      </p:sp>
      <p:sp>
        <p:nvSpPr>
          <p:cNvPr id="5" name="Rectangle 4"/>
          <p:cNvSpPr/>
          <p:nvPr/>
        </p:nvSpPr>
        <p:spPr>
          <a:xfrm>
            <a:off x="2458064" y="2593568"/>
            <a:ext cx="6815563" cy="972574"/>
          </a:xfrm>
          <a:prstGeom prst="rect">
            <a:avLst/>
          </a:prstGeom>
        </p:spPr>
        <p:txBody>
          <a:bodyPr wrap="square">
            <a:spAutoFit/>
          </a:bodyPr>
          <a:lstStyle/>
          <a:p>
            <a:pPr algn="ctr">
              <a:lnSpc>
                <a:spcPct val="130000"/>
              </a:lnSpc>
              <a:spcAft>
                <a:spcPts val="600"/>
              </a:spcAft>
            </a:pPr>
            <a:r>
              <a:rPr lang="sv-SE" sz="4400" b="1"/>
              <a:t>ONSSET in </a:t>
            </a:r>
            <a:r>
              <a:rPr lang="sv-SE" sz="4400" b="1" err="1" smtClean="0"/>
              <a:t>six</a:t>
            </a:r>
            <a:r>
              <a:rPr lang="sv-SE" sz="4400" b="1" smtClean="0"/>
              <a:t> s</a:t>
            </a:r>
            <a:r>
              <a:rPr lang="sv-SE" sz="4400" b="1" smtClean="0"/>
              <a:t>teps</a:t>
            </a:r>
            <a:endParaRPr lang="sv-SE" sz="4400" b="1"/>
          </a:p>
        </p:txBody>
      </p:sp>
    </p:spTree>
    <p:extLst>
      <p:ext uri="{BB962C8B-B14F-4D97-AF65-F5344CB8AC3E}">
        <p14:creationId xmlns:p14="http://schemas.microsoft.com/office/powerpoint/2010/main" val="150976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0" y="3463530"/>
            <a:ext cx="12192000" cy="2838450"/>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43</a:t>
            </a:fld>
            <a:endParaRPr lang="en-GB"/>
          </a:p>
        </p:txBody>
      </p:sp>
      <p:sp>
        <p:nvSpPr>
          <p:cNvPr id="9" name="Content Placeholder 2"/>
          <p:cNvSpPr txBox="1">
            <a:spLocks/>
          </p:cNvSpPr>
          <p:nvPr/>
        </p:nvSpPr>
        <p:spPr>
          <a:xfrm>
            <a:off x="1680369" y="265891"/>
            <a:ext cx="9301484"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1</a:t>
            </a:r>
            <a:r>
              <a:rPr lang="en-US" sz="2700"/>
              <a:t>. Acquire the necessary GIS data for the area of </a:t>
            </a:r>
            <a:r>
              <a:rPr lang="en-US" sz="2700" smtClean="0"/>
              <a:t>interest.</a:t>
            </a:r>
            <a:r>
              <a:rPr lang="en-US" sz="2700" baseline="30000" smtClean="0"/>
              <a:t>1</a:t>
            </a:r>
            <a:endParaRPr lang="en-US" sz="2700" baseline="30000"/>
          </a:p>
        </p:txBody>
      </p:sp>
      <p:sp>
        <p:nvSpPr>
          <p:cNvPr id="11" name="Content Placeholder 2"/>
          <p:cNvSpPr txBox="1">
            <a:spLocks/>
          </p:cNvSpPr>
          <p:nvPr/>
        </p:nvSpPr>
        <p:spPr>
          <a:xfrm>
            <a:off x="6286497" y="560757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37" name="Content Placeholder 2"/>
          <p:cNvSpPr txBox="1">
            <a:spLocks/>
          </p:cNvSpPr>
          <p:nvPr/>
        </p:nvSpPr>
        <p:spPr>
          <a:xfrm>
            <a:off x="3006611" y="1480117"/>
            <a:ext cx="6039418" cy="362084"/>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000"/>
              <a:t>A GIS environment (ArcGIS, QGIS, GRASS) is </a:t>
            </a:r>
            <a:r>
              <a:rPr lang="en-US" sz="2000" smtClean="0"/>
              <a:t>required.</a:t>
            </a:r>
            <a:endParaRPr lang="en-US" sz="2000"/>
          </a:p>
        </p:txBody>
      </p:sp>
      <p:sp>
        <p:nvSpPr>
          <p:cNvPr id="27" name="Content Placeholder 2"/>
          <p:cNvSpPr txBox="1">
            <a:spLocks/>
          </p:cNvSpPr>
          <p:nvPr/>
        </p:nvSpPr>
        <p:spPr>
          <a:xfrm>
            <a:off x="1571139" y="665669"/>
            <a:ext cx="8814805"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en-US" sz="2700" b="1"/>
              <a:t>Step 2</a:t>
            </a:r>
            <a:r>
              <a:rPr lang="en-US" sz="2700"/>
              <a:t>. Use python techniques to extract useful </a:t>
            </a:r>
            <a:r>
              <a:rPr lang="en-US" sz="2700" smtClean="0"/>
              <a:t>information.</a:t>
            </a:r>
            <a:r>
              <a:rPr lang="en-US" sz="2700" baseline="30000" smtClean="0"/>
              <a:t>2</a:t>
            </a:r>
            <a:endParaRPr lang="en-US" sz="2200" baseline="30000"/>
          </a:p>
        </p:txBody>
      </p:sp>
      <p:sp>
        <p:nvSpPr>
          <p:cNvPr id="3" name="Down Arrow 2"/>
          <p:cNvSpPr/>
          <p:nvPr/>
        </p:nvSpPr>
        <p:spPr>
          <a:xfrm>
            <a:off x="5383903" y="1154977"/>
            <a:ext cx="325924" cy="283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p:cNvSpPr txBox="1">
            <a:spLocks/>
          </p:cNvSpPr>
          <p:nvPr/>
        </p:nvSpPr>
        <p:spPr>
          <a:xfrm>
            <a:off x="0" y="2096215"/>
            <a:ext cx="12192000" cy="1066270"/>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Aft>
                <a:spcPts val="600"/>
              </a:spcAft>
              <a:buFont typeface="Arial" panose="020B0604020202020204" pitchFamily="34" charset="0"/>
              <a:buNone/>
            </a:pPr>
            <a:r>
              <a:rPr lang="en-US" sz="2000"/>
              <a:t>Due to the complexity involved in GIS processing and time limitations of this lab session, a csv file with all the necessary GIS information has already been prepared by KTH </a:t>
            </a:r>
            <a:r>
              <a:rPr lang="en-US" sz="2000" err="1"/>
              <a:t>dESA</a:t>
            </a:r>
            <a:r>
              <a:rPr lang="en-US" sz="2000"/>
              <a:t> for the 10 selected countries. </a:t>
            </a:r>
          </a:p>
        </p:txBody>
      </p:sp>
      <p:sp>
        <p:nvSpPr>
          <p:cNvPr id="4" name="Rectangle 3"/>
          <p:cNvSpPr/>
          <p:nvPr/>
        </p:nvSpPr>
        <p:spPr>
          <a:xfrm>
            <a:off x="1059605" y="6509937"/>
            <a:ext cx="4803103" cy="307777"/>
          </a:xfrm>
          <a:prstGeom prst="rect">
            <a:avLst/>
          </a:prstGeom>
        </p:spPr>
        <p:txBody>
          <a:bodyPr wrap="square">
            <a:spAutoFit/>
          </a:bodyPr>
          <a:lstStyle/>
          <a:p>
            <a:r>
              <a:rPr lang="en-US" sz="1400"/>
              <a:t>1</a:t>
            </a:r>
            <a:r>
              <a:rPr lang="sv-SE" sz="1400"/>
              <a:t>) </a:t>
            </a:r>
            <a:r>
              <a:rPr lang="en-US" sz="1400"/>
              <a:t>A</a:t>
            </a:r>
            <a:r>
              <a:rPr lang="en-US" sz="1400" smtClean="0"/>
              <a:t> </a:t>
            </a:r>
            <a:r>
              <a:rPr lang="en-US" sz="1400"/>
              <a:t>list of </a:t>
            </a:r>
            <a:r>
              <a:rPr lang="en-US" sz="1400" smtClean="0"/>
              <a:t>available datasets </a:t>
            </a:r>
            <a:r>
              <a:rPr lang="en-US" sz="1400"/>
              <a:t>and potential </a:t>
            </a:r>
            <a:r>
              <a:rPr lang="en-US" sz="1400" smtClean="0"/>
              <a:t>sources.</a:t>
            </a:r>
            <a:endParaRPr lang="en-US" sz="1400"/>
          </a:p>
        </p:txBody>
      </p:sp>
      <p:sp>
        <p:nvSpPr>
          <p:cNvPr id="30" name="Rectangle 29"/>
          <p:cNvSpPr/>
          <p:nvPr/>
        </p:nvSpPr>
        <p:spPr>
          <a:xfrm>
            <a:off x="6331111" y="6509937"/>
            <a:ext cx="4676117" cy="307777"/>
          </a:xfrm>
          <a:prstGeom prst="rect">
            <a:avLst/>
          </a:prstGeom>
        </p:spPr>
        <p:txBody>
          <a:bodyPr wrap="square">
            <a:spAutoFit/>
          </a:bodyPr>
          <a:lstStyle/>
          <a:p>
            <a:r>
              <a:rPr lang="en-US" sz="1400"/>
              <a:t>2</a:t>
            </a:r>
            <a:r>
              <a:rPr lang="sv-SE" sz="1400"/>
              <a:t>) A </a:t>
            </a:r>
            <a:r>
              <a:rPr lang="en-US" sz="1400"/>
              <a:t>sample</a:t>
            </a:r>
            <a:r>
              <a:rPr lang="sv-SE" sz="1400"/>
              <a:t> </a:t>
            </a:r>
            <a:r>
              <a:rPr lang="en-US" sz="1400"/>
              <a:t>GIS to CSV </a:t>
            </a:r>
            <a:r>
              <a:rPr lang="en-US" sz="1400" smtClean="0"/>
              <a:t>extraction </a:t>
            </a:r>
            <a:r>
              <a:rPr lang="en-US" sz="1400"/>
              <a:t>code is </a:t>
            </a:r>
            <a:r>
              <a:rPr lang="en-US" sz="1400" err="1" smtClean="0"/>
              <a:t>available.</a:t>
            </a:r>
            <a:r>
              <a:rPr lang="en-US" sz="1400" err="1" smtClean="0">
                <a:solidFill>
                  <a:srgbClr val="7030A0"/>
                </a:solidFill>
                <a:hlinkClick r:id="rId4"/>
              </a:rPr>
              <a:t>here</a:t>
            </a:r>
            <a:r>
              <a:rPr lang="en-US" sz="1400"/>
              <a:t>.</a:t>
            </a:r>
          </a:p>
        </p:txBody>
      </p:sp>
      <p:sp>
        <p:nvSpPr>
          <p:cNvPr id="33" name="Rounded Rectangle 32"/>
          <p:cNvSpPr/>
          <p:nvPr/>
        </p:nvSpPr>
        <p:spPr>
          <a:xfrm>
            <a:off x="10549890" y="4746229"/>
            <a:ext cx="534532" cy="240031"/>
          </a:xfrm>
          <a:prstGeom prst="roundRect">
            <a:avLst/>
          </a:prstGeom>
          <a:noFill/>
          <a:ln w="22225" cmpd="thickThi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5400000">
            <a:off x="10129670" y="4610096"/>
            <a:ext cx="0" cy="51254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060793" y="4549352"/>
            <a:ext cx="2812603" cy="523220"/>
          </a:xfrm>
          <a:prstGeom prst="rect">
            <a:avLst/>
          </a:prstGeom>
          <a:solidFill>
            <a:schemeClr val="bg1"/>
          </a:solidFill>
          <a:ln>
            <a:solidFill>
              <a:schemeClr val="tx1"/>
            </a:solidFill>
          </a:ln>
        </p:spPr>
        <p:txBody>
          <a:bodyPr wrap="square">
            <a:spAutoFit/>
          </a:bodyPr>
          <a:lstStyle/>
          <a:p>
            <a:pPr algn="ctr">
              <a:spcAft>
                <a:spcPts val="2400"/>
              </a:spcAft>
            </a:pPr>
            <a:r>
              <a:rPr lang="en-GB" sz="1400" b="1"/>
              <a:t>The csv file for the selected country can be uploaded here.</a:t>
            </a:r>
          </a:p>
        </p:txBody>
      </p:sp>
      <p:sp>
        <p:nvSpPr>
          <p:cNvPr id="36" name="Down Arrow 35"/>
          <p:cNvSpPr/>
          <p:nvPr/>
        </p:nvSpPr>
        <p:spPr>
          <a:xfrm>
            <a:off x="5378730" y="1851744"/>
            <a:ext cx="325924" cy="283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982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3551347"/>
            <a:ext cx="12192000" cy="1133475"/>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44</a:t>
            </a:fld>
            <a:endParaRPr lang="en-GB"/>
          </a:p>
        </p:txBody>
      </p:sp>
      <p:sp>
        <p:nvSpPr>
          <p:cNvPr id="35" name="Rectangle 34"/>
          <p:cNvSpPr/>
          <p:nvPr/>
        </p:nvSpPr>
        <p:spPr>
          <a:xfrm>
            <a:off x="616808" y="2855595"/>
            <a:ext cx="2812603" cy="523220"/>
          </a:xfrm>
          <a:prstGeom prst="rect">
            <a:avLst/>
          </a:prstGeom>
          <a:solidFill>
            <a:schemeClr val="bg1"/>
          </a:solidFill>
          <a:ln>
            <a:solidFill>
              <a:schemeClr val="tx1"/>
            </a:solidFill>
          </a:ln>
        </p:spPr>
        <p:txBody>
          <a:bodyPr wrap="square">
            <a:spAutoFit/>
          </a:bodyPr>
          <a:lstStyle/>
          <a:p>
            <a:pPr algn="ctr">
              <a:spcAft>
                <a:spcPts val="2400"/>
              </a:spcAft>
            </a:pPr>
            <a:r>
              <a:rPr lang="en-GB" sz="1400" b="1" err="1">
                <a:solidFill>
                  <a:srgbClr val="FF0000"/>
                </a:solidFill>
              </a:rPr>
              <a:t>Pyonsset</a:t>
            </a:r>
            <a:r>
              <a:rPr lang="en-GB" sz="1400" b="1"/>
              <a:t> is the python module behind the ONSSET </a:t>
            </a:r>
            <a:r>
              <a:rPr lang="en-GB" sz="1400" b="1" smtClean="0"/>
              <a:t>tool.</a:t>
            </a:r>
            <a:endParaRPr lang="en-GB" sz="1400" b="1"/>
          </a:p>
        </p:txBody>
      </p:sp>
      <p:pic>
        <p:nvPicPr>
          <p:cNvPr id="5" name="Picture 4"/>
          <p:cNvPicPr>
            <a:picLocks noChangeAspect="1"/>
          </p:cNvPicPr>
          <p:nvPr/>
        </p:nvPicPr>
        <p:blipFill>
          <a:blip r:embed="rId4"/>
          <a:stretch>
            <a:fillRect/>
          </a:stretch>
        </p:blipFill>
        <p:spPr>
          <a:xfrm>
            <a:off x="1" y="0"/>
            <a:ext cx="12192000" cy="2581275"/>
          </a:xfrm>
          <a:prstGeom prst="rect">
            <a:avLst/>
          </a:prstGeom>
        </p:spPr>
      </p:pic>
      <p:sp>
        <p:nvSpPr>
          <p:cNvPr id="33" name="Rounded Rectangle 32"/>
          <p:cNvSpPr/>
          <p:nvPr/>
        </p:nvSpPr>
        <p:spPr>
          <a:xfrm>
            <a:off x="1394460" y="2251709"/>
            <a:ext cx="1257300" cy="228601"/>
          </a:xfrm>
          <a:prstGeom prst="roundRect">
            <a:avLst/>
          </a:prstGeom>
          <a:noFill/>
          <a:ln w="22225" cmpd="thickThi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800761" y="4352199"/>
            <a:ext cx="239619" cy="196942"/>
          </a:xfrm>
          <a:prstGeom prst="roundRect">
            <a:avLst/>
          </a:prstGeom>
          <a:noFill/>
          <a:ln w="22225" cmpd="thickThi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526278" y="4909397"/>
            <a:ext cx="2812603" cy="523220"/>
          </a:xfrm>
          <a:prstGeom prst="rect">
            <a:avLst/>
          </a:prstGeom>
          <a:solidFill>
            <a:schemeClr val="bg1"/>
          </a:solidFill>
          <a:ln>
            <a:solidFill>
              <a:schemeClr val="tx1"/>
            </a:solidFill>
          </a:ln>
        </p:spPr>
        <p:txBody>
          <a:bodyPr wrap="square">
            <a:spAutoFit/>
          </a:bodyPr>
          <a:lstStyle/>
          <a:p>
            <a:pPr algn="ctr">
              <a:spcAft>
                <a:spcPts val="2400"/>
              </a:spcAft>
            </a:pPr>
            <a:r>
              <a:rPr lang="en-GB" sz="1400" b="1"/>
              <a:t>The runner button runs each block of code at a </a:t>
            </a:r>
            <a:r>
              <a:rPr lang="en-GB" sz="1400" b="1" smtClean="0"/>
              <a:t>time.</a:t>
            </a:r>
            <a:endParaRPr lang="en-GB" sz="1400" b="1"/>
          </a:p>
        </p:txBody>
      </p:sp>
      <p:sp>
        <p:nvSpPr>
          <p:cNvPr id="23" name="Rounded Rectangle 22"/>
          <p:cNvSpPr/>
          <p:nvPr/>
        </p:nvSpPr>
        <p:spPr>
          <a:xfrm>
            <a:off x="10915650" y="4011930"/>
            <a:ext cx="883920" cy="231165"/>
          </a:xfrm>
          <a:prstGeom prst="roundRect">
            <a:avLst/>
          </a:prstGeom>
          <a:noFill/>
          <a:ln w="22225" cmpd="thickThi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1353800" y="4320541"/>
            <a:ext cx="0" cy="45720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451079" y="4828381"/>
            <a:ext cx="2634242" cy="738664"/>
          </a:xfrm>
          <a:prstGeom prst="rect">
            <a:avLst/>
          </a:prstGeom>
          <a:solidFill>
            <a:schemeClr val="bg1"/>
          </a:solidFill>
          <a:ln>
            <a:solidFill>
              <a:schemeClr val="tx1"/>
            </a:solidFill>
          </a:ln>
        </p:spPr>
        <p:txBody>
          <a:bodyPr wrap="square">
            <a:spAutoFit/>
          </a:bodyPr>
          <a:lstStyle/>
          <a:p>
            <a:pPr algn="ctr">
              <a:spcAft>
                <a:spcPts val="2400"/>
              </a:spcAft>
            </a:pPr>
            <a:r>
              <a:rPr lang="en-GB" sz="1400" b="1"/>
              <a:t>The mode circle defines the progress of a task. If full, the model is performing a task.</a:t>
            </a:r>
          </a:p>
        </p:txBody>
      </p:sp>
      <p:sp>
        <p:nvSpPr>
          <p:cNvPr id="26" name="Content Placeholder 2"/>
          <p:cNvSpPr txBox="1">
            <a:spLocks/>
          </p:cNvSpPr>
          <p:nvPr/>
        </p:nvSpPr>
        <p:spPr>
          <a:xfrm>
            <a:off x="1526278" y="6040880"/>
            <a:ext cx="9239693" cy="362084"/>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000" b="1"/>
              <a:t>Run the model </a:t>
            </a:r>
            <a:r>
              <a:rPr lang="en-US" sz="2000" b="1" u="sng"/>
              <a:t>step by step</a:t>
            </a:r>
            <a:r>
              <a:rPr lang="en-US" sz="2000" b="1"/>
              <a:t> and observe </a:t>
            </a:r>
            <a:r>
              <a:rPr lang="en-US" sz="2000" b="1" smtClean="0"/>
              <a:t>which </a:t>
            </a:r>
            <a:r>
              <a:rPr lang="en-US" sz="2000" b="1"/>
              <a:t>function is active at </a:t>
            </a:r>
            <a:r>
              <a:rPr lang="en-US" sz="2000" b="1" smtClean="0"/>
              <a:t>any given </a:t>
            </a:r>
            <a:r>
              <a:rPr lang="en-US" sz="2000" b="1"/>
              <a:t>time..</a:t>
            </a:r>
          </a:p>
        </p:txBody>
      </p:sp>
      <p:pic>
        <p:nvPicPr>
          <p:cNvPr id="10" name="Picture 9"/>
          <p:cNvPicPr>
            <a:picLocks noChangeAspect="1"/>
          </p:cNvPicPr>
          <p:nvPr/>
        </p:nvPicPr>
        <p:blipFill>
          <a:blip r:embed="rId5"/>
          <a:stretch>
            <a:fillRect/>
          </a:stretch>
        </p:blipFill>
        <p:spPr>
          <a:xfrm>
            <a:off x="2406015" y="2506017"/>
            <a:ext cx="245745" cy="322388"/>
          </a:xfrm>
          <a:prstGeom prst="rect">
            <a:avLst/>
          </a:prstGeom>
        </p:spPr>
      </p:pic>
      <p:pic>
        <p:nvPicPr>
          <p:cNvPr id="28" name="Picture 27"/>
          <p:cNvPicPr>
            <a:picLocks noChangeAspect="1"/>
          </p:cNvPicPr>
          <p:nvPr/>
        </p:nvPicPr>
        <p:blipFill>
          <a:blip r:embed="rId5"/>
          <a:stretch>
            <a:fillRect/>
          </a:stretch>
        </p:blipFill>
        <p:spPr>
          <a:xfrm>
            <a:off x="2800761" y="4590574"/>
            <a:ext cx="245745" cy="322388"/>
          </a:xfrm>
          <a:prstGeom prst="rect">
            <a:avLst/>
          </a:prstGeom>
        </p:spPr>
      </p:pic>
    </p:spTree>
    <p:extLst>
      <p:ext uri="{BB962C8B-B14F-4D97-AF65-F5344CB8AC3E}">
        <p14:creationId xmlns:p14="http://schemas.microsoft.com/office/powerpoint/2010/main" val="603520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45</a:t>
            </a:fld>
            <a:endParaRPr lang="en-GB"/>
          </a:p>
        </p:txBody>
      </p:sp>
      <p:sp>
        <p:nvSpPr>
          <p:cNvPr id="18" name="Content Placeholder 2"/>
          <p:cNvSpPr txBox="1">
            <a:spLocks/>
          </p:cNvSpPr>
          <p:nvPr/>
        </p:nvSpPr>
        <p:spPr>
          <a:xfrm>
            <a:off x="4788625" y="253353"/>
            <a:ext cx="2683743"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a:t>Country selection</a:t>
            </a:r>
            <a:endParaRPr lang="en-US" sz="2200"/>
          </a:p>
        </p:txBody>
      </p:sp>
      <p:pic>
        <p:nvPicPr>
          <p:cNvPr id="5" name="Picture 4"/>
          <p:cNvPicPr>
            <a:picLocks noChangeAspect="1"/>
          </p:cNvPicPr>
          <p:nvPr/>
        </p:nvPicPr>
        <p:blipFill>
          <a:blip r:embed="rId3"/>
          <a:stretch>
            <a:fillRect/>
          </a:stretch>
        </p:blipFill>
        <p:spPr>
          <a:xfrm>
            <a:off x="856888" y="1149952"/>
            <a:ext cx="10530760" cy="4274664"/>
          </a:xfrm>
          <a:prstGeom prst="rect">
            <a:avLst/>
          </a:prstGeom>
        </p:spPr>
      </p:pic>
      <p:sp>
        <p:nvSpPr>
          <p:cNvPr id="20" name="Rounded Rectangle 19"/>
          <p:cNvSpPr/>
          <p:nvPr/>
        </p:nvSpPr>
        <p:spPr>
          <a:xfrm>
            <a:off x="2700165" y="4102443"/>
            <a:ext cx="661096" cy="210976"/>
          </a:xfrm>
          <a:prstGeom prst="roundRect">
            <a:avLst/>
          </a:prstGeom>
          <a:noFill/>
          <a:ln w="22225" cmpd="thickThi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06050" y="3936193"/>
            <a:ext cx="2417522" cy="523220"/>
          </a:xfrm>
          <a:prstGeom prst="rect">
            <a:avLst/>
          </a:prstGeom>
          <a:solidFill>
            <a:schemeClr val="bg1"/>
          </a:solidFill>
          <a:ln>
            <a:solidFill>
              <a:schemeClr val="tx1"/>
            </a:solidFill>
          </a:ln>
        </p:spPr>
        <p:txBody>
          <a:bodyPr wrap="square">
            <a:spAutoFit/>
          </a:bodyPr>
          <a:lstStyle/>
          <a:p>
            <a:pPr algn="ctr">
              <a:spcAft>
                <a:spcPts val="2400"/>
              </a:spcAft>
            </a:pPr>
            <a:r>
              <a:rPr lang="en-GB" sz="1400" b="1"/>
              <a:t>Here the user can type in the country to be </a:t>
            </a:r>
            <a:r>
              <a:rPr lang="en-GB" sz="1400" b="1" smtClean="0"/>
              <a:t>analysed.</a:t>
            </a:r>
            <a:endParaRPr lang="en-GB" sz="1400" b="1"/>
          </a:p>
        </p:txBody>
      </p:sp>
      <p:cxnSp>
        <p:nvCxnSpPr>
          <p:cNvPr id="16" name="Straight Arrow Connector 15"/>
          <p:cNvCxnSpPr/>
          <p:nvPr/>
        </p:nvCxnSpPr>
        <p:spPr>
          <a:xfrm rot="-5400000">
            <a:off x="3560077" y="4009280"/>
            <a:ext cx="0" cy="36576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863893" y="4416525"/>
            <a:ext cx="1497368" cy="342901"/>
          </a:xfrm>
          <a:prstGeom prst="roundRect">
            <a:avLst/>
          </a:prstGeom>
          <a:noFill/>
          <a:ln w="22225" cmpd="thickThi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5400000">
            <a:off x="3648883" y="4375350"/>
            <a:ext cx="0" cy="45720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06050" y="4587975"/>
            <a:ext cx="4432436" cy="523220"/>
          </a:xfrm>
          <a:prstGeom prst="rect">
            <a:avLst/>
          </a:prstGeom>
          <a:solidFill>
            <a:schemeClr val="bg1"/>
          </a:solidFill>
          <a:ln>
            <a:solidFill>
              <a:schemeClr val="tx1"/>
            </a:solidFill>
          </a:ln>
        </p:spPr>
        <p:txBody>
          <a:bodyPr wrap="square">
            <a:spAutoFit/>
          </a:bodyPr>
          <a:lstStyle/>
          <a:p>
            <a:pPr algn="ctr">
              <a:spcAft>
                <a:spcPts val="2400"/>
              </a:spcAft>
            </a:pPr>
            <a:r>
              <a:rPr lang="en-GB" sz="1400" b="1"/>
              <a:t>Here the user can set the base year and the end year to be considered for the </a:t>
            </a:r>
            <a:r>
              <a:rPr lang="en-GB" sz="1400" b="1" smtClean="0"/>
              <a:t>analysis.</a:t>
            </a:r>
            <a:endParaRPr lang="en-GB" sz="1400" b="1"/>
          </a:p>
        </p:txBody>
      </p:sp>
      <p:sp>
        <p:nvSpPr>
          <p:cNvPr id="6" name="Rectangle 5"/>
          <p:cNvSpPr/>
          <p:nvPr/>
        </p:nvSpPr>
        <p:spPr>
          <a:xfrm>
            <a:off x="3150973" y="1149952"/>
            <a:ext cx="4102443" cy="283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6213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46</a:t>
            </a:fld>
            <a:endParaRPr lang="en-GB"/>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4"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5" name="Content Placeholder 2"/>
          <p:cNvSpPr txBox="1">
            <a:spLocks/>
          </p:cNvSpPr>
          <p:nvPr/>
        </p:nvSpPr>
        <p:spPr>
          <a:xfrm>
            <a:off x="1731452" y="2433862"/>
            <a:ext cx="9211203" cy="24797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endParaRPr lang="en-US" sz="2200"/>
          </a:p>
          <a:p>
            <a:pPr algn="l">
              <a:spcAft>
                <a:spcPts val="600"/>
              </a:spcAft>
            </a:pPr>
            <a:endParaRPr lang="en-US" sz="2200"/>
          </a:p>
        </p:txBody>
      </p:sp>
      <p:sp>
        <p:nvSpPr>
          <p:cNvPr id="18" name="Content Placeholder 2"/>
          <p:cNvSpPr txBox="1">
            <a:spLocks/>
          </p:cNvSpPr>
          <p:nvPr/>
        </p:nvSpPr>
        <p:spPr>
          <a:xfrm>
            <a:off x="2894097" y="208927"/>
            <a:ext cx="5198343"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a:t>
            </a:r>
            <a:r>
              <a:rPr lang="en-US" sz="2700"/>
              <a:t>. Enter country-specific data</a:t>
            </a:r>
            <a:endParaRPr lang="en-US" sz="1000" strike="sngStrike"/>
          </a:p>
          <a:p>
            <a:pPr algn="l">
              <a:spcAft>
                <a:spcPts val="600"/>
              </a:spcAft>
            </a:pPr>
            <a:endParaRPr lang="en-US" sz="2200"/>
          </a:p>
        </p:txBody>
      </p:sp>
      <p:pic>
        <p:nvPicPr>
          <p:cNvPr id="4" name="Picture 3"/>
          <p:cNvPicPr>
            <a:picLocks noChangeAspect="1"/>
          </p:cNvPicPr>
          <p:nvPr/>
        </p:nvPicPr>
        <p:blipFill>
          <a:blip r:embed="rId3"/>
          <a:stretch>
            <a:fillRect/>
          </a:stretch>
        </p:blipFill>
        <p:spPr>
          <a:xfrm>
            <a:off x="138656" y="832640"/>
            <a:ext cx="11904778" cy="5304207"/>
          </a:xfrm>
          <a:prstGeom prst="rect">
            <a:avLst/>
          </a:prstGeom>
        </p:spPr>
      </p:pic>
      <p:sp>
        <p:nvSpPr>
          <p:cNvPr id="20" name="Rectangle 19"/>
          <p:cNvSpPr/>
          <p:nvPr/>
        </p:nvSpPr>
        <p:spPr>
          <a:xfrm>
            <a:off x="4147756" y="2865677"/>
            <a:ext cx="2801684" cy="1169551"/>
          </a:xfrm>
          <a:prstGeom prst="rect">
            <a:avLst/>
          </a:prstGeom>
          <a:solidFill>
            <a:schemeClr val="bg1"/>
          </a:solidFill>
          <a:ln>
            <a:solidFill>
              <a:schemeClr val="tx1"/>
            </a:solidFill>
          </a:ln>
        </p:spPr>
        <p:txBody>
          <a:bodyPr wrap="square">
            <a:spAutoFit/>
          </a:bodyPr>
          <a:lstStyle/>
          <a:p>
            <a:pPr algn="ctr">
              <a:spcAft>
                <a:spcPts val="2400"/>
              </a:spcAft>
            </a:pPr>
            <a:r>
              <a:rPr lang="en-GB" sz="1400" b="1"/>
              <a:t>Here the user can insert </a:t>
            </a:r>
            <a:r>
              <a:rPr lang="en-GB" sz="1400" b="1" smtClean="0"/>
              <a:t>population-based </a:t>
            </a:r>
            <a:r>
              <a:rPr lang="en-GB" sz="1400" b="1"/>
              <a:t>characteristics about the country of selection. Include values both for the base and </a:t>
            </a:r>
            <a:r>
              <a:rPr lang="en-GB" sz="1400" b="1" smtClean="0"/>
              <a:t>end </a:t>
            </a:r>
            <a:r>
              <a:rPr lang="en-GB" sz="1400" b="1" smtClean="0"/>
              <a:t>years </a:t>
            </a:r>
            <a:r>
              <a:rPr lang="en-GB" sz="1400" b="1"/>
              <a:t>of the analysis.</a:t>
            </a:r>
          </a:p>
        </p:txBody>
      </p:sp>
      <p:sp>
        <p:nvSpPr>
          <p:cNvPr id="21" name="TextBox 20"/>
          <p:cNvSpPr txBox="1"/>
          <p:nvPr/>
        </p:nvSpPr>
        <p:spPr>
          <a:xfrm>
            <a:off x="7200421" y="2996481"/>
            <a:ext cx="4109326" cy="907941"/>
          </a:xfrm>
          <a:prstGeom prst="rect">
            <a:avLst/>
          </a:prstGeom>
          <a:solidFill>
            <a:schemeClr val="bg1"/>
          </a:solidFill>
        </p:spPr>
        <p:txBody>
          <a:bodyPr wrap="square" rtlCol="0">
            <a:spAutoFit/>
          </a:bodyPr>
          <a:lstStyle/>
          <a:p>
            <a:pPr>
              <a:spcAft>
                <a:spcPts val="600"/>
              </a:spcAft>
            </a:pPr>
            <a:r>
              <a:rPr lang="en-GB" sz="1200" b="1" u="sng"/>
              <a:t>Potential sources</a:t>
            </a:r>
          </a:p>
          <a:p>
            <a:pPr marL="228600" indent="-228600">
              <a:buFont typeface="Arial" panose="020B0604020202020204" pitchFamily="34" charset="0"/>
              <a:buChar char="•"/>
            </a:pPr>
            <a:r>
              <a:rPr lang="en-GB" sz="1200" smtClean="0"/>
              <a:t>United Nations </a:t>
            </a:r>
            <a:r>
              <a:rPr lang="en-GB" sz="1200"/>
              <a:t>Population </a:t>
            </a:r>
            <a:r>
              <a:rPr lang="en-GB" sz="1200" smtClean="0"/>
              <a:t>Division</a:t>
            </a:r>
            <a:r>
              <a:rPr lang="en-GB" sz="1200"/>
              <a:t>, 2015</a:t>
            </a:r>
            <a:endParaRPr lang="en-CA" sz="1200"/>
          </a:p>
          <a:p>
            <a:pPr marL="228600" indent="-228600">
              <a:buFont typeface="Arial" panose="020B0604020202020204" pitchFamily="34" charset="0"/>
              <a:buChar char="•"/>
            </a:pPr>
            <a:r>
              <a:rPr lang="en-GB" sz="1200"/>
              <a:t>The World Bank</a:t>
            </a:r>
          </a:p>
          <a:p>
            <a:pPr marL="228600" indent="-228600">
              <a:buFont typeface="Arial" panose="020B0604020202020204" pitchFamily="34" charset="0"/>
              <a:buChar char="•"/>
            </a:pPr>
            <a:r>
              <a:rPr lang="en-CA" sz="1200"/>
              <a:t>Reports on Country socio-economic statistics</a:t>
            </a:r>
          </a:p>
        </p:txBody>
      </p:sp>
      <p:sp>
        <p:nvSpPr>
          <p:cNvPr id="23" name="Rectangle 22"/>
          <p:cNvSpPr/>
          <p:nvPr/>
        </p:nvSpPr>
        <p:spPr>
          <a:xfrm>
            <a:off x="8354498" y="4963482"/>
            <a:ext cx="2691024" cy="954107"/>
          </a:xfrm>
          <a:prstGeom prst="rect">
            <a:avLst/>
          </a:prstGeom>
          <a:solidFill>
            <a:schemeClr val="bg1"/>
          </a:solidFill>
          <a:ln>
            <a:solidFill>
              <a:schemeClr val="tx1"/>
            </a:solidFill>
          </a:ln>
        </p:spPr>
        <p:txBody>
          <a:bodyPr wrap="square">
            <a:spAutoFit/>
          </a:bodyPr>
          <a:lstStyle/>
          <a:p>
            <a:pPr algn="ctr">
              <a:spcAft>
                <a:spcPts val="2400"/>
              </a:spcAft>
            </a:pPr>
            <a:r>
              <a:rPr lang="en-GB" sz="1400" b="1"/>
              <a:t>Here the user can insert the electricity access level to be achieved by every household within the defined timeframe.</a:t>
            </a:r>
          </a:p>
        </p:txBody>
      </p:sp>
    </p:spTree>
    <p:extLst>
      <p:ext uri="{BB962C8B-B14F-4D97-AF65-F5344CB8AC3E}">
        <p14:creationId xmlns:p14="http://schemas.microsoft.com/office/powerpoint/2010/main" val="1458579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4992196"/>
            <a:ext cx="8086725" cy="1323975"/>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47</a:t>
            </a:fld>
            <a:endParaRPr lang="en-GB"/>
          </a:p>
        </p:txBody>
      </p:sp>
      <p:sp>
        <p:nvSpPr>
          <p:cNvPr id="15" name="Content Placeholder 2"/>
          <p:cNvSpPr txBox="1">
            <a:spLocks/>
          </p:cNvSpPr>
          <p:nvPr/>
        </p:nvSpPr>
        <p:spPr>
          <a:xfrm>
            <a:off x="1731452" y="2433862"/>
            <a:ext cx="9211203" cy="24797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endParaRPr lang="en-US" sz="2200"/>
          </a:p>
          <a:p>
            <a:pPr algn="l">
              <a:spcAft>
                <a:spcPts val="600"/>
              </a:spcAft>
            </a:pPr>
            <a:endParaRPr lang="en-US" sz="2200"/>
          </a:p>
        </p:txBody>
      </p:sp>
      <p:sp>
        <p:nvSpPr>
          <p:cNvPr id="18" name="Content Placeholder 2"/>
          <p:cNvSpPr txBox="1">
            <a:spLocks/>
          </p:cNvSpPr>
          <p:nvPr/>
        </p:nvSpPr>
        <p:spPr>
          <a:xfrm>
            <a:off x="2894097" y="208927"/>
            <a:ext cx="5198343"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a:t>
            </a:r>
            <a:r>
              <a:rPr lang="en-US" sz="2700"/>
              <a:t>. Enter country-specific data</a:t>
            </a:r>
            <a:endParaRPr lang="en-US" sz="1000" strike="sngStrike"/>
          </a:p>
          <a:p>
            <a:pPr algn="l">
              <a:spcAft>
                <a:spcPts val="600"/>
              </a:spcAft>
            </a:pPr>
            <a:endParaRPr lang="en-US" sz="2200"/>
          </a:p>
        </p:txBody>
      </p:sp>
      <p:pic>
        <p:nvPicPr>
          <p:cNvPr id="4" name="Picture 3"/>
          <p:cNvPicPr>
            <a:picLocks noChangeAspect="1"/>
          </p:cNvPicPr>
          <p:nvPr/>
        </p:nvPicPr>
        <p:blipFill>
          <a:blip r:embed="rId4"/>
          <a:stretch>
            <a:fillRect/>
          </a:stretch>
        </p:blipFill>
        <p:spPr>
          <a:xfrm>
            <a:off x="0" y="790985"/>
            <a:ext cx="12062380" cy="3109912"/>
          </a:xfrm>
          <a:prstGeom prst="rect">
            <a:avLst/>
          </a:prstGeom>
        </p:spPr>
      </p:pic>
      <p:sp>
        <p:nvSpPr>
          <p:cNvPr id="12" name="Rounded Rectangle 11"/>
          <p:cNvSpPr/>
          <p:nvPr/>
        </p:nvSpPr>
        <p:spPr>
          <a:xfrm>
            <a:off x="2485295" y="3525161"/>
            <a:ext cx="408802" cy="201019"/>
          </a:xfrm>
          <a:prstGeom prst="roundRect">
            <a:avLst/>
          </a:prstGeom>
          <a:noFill/>
          <a:ln w="22225" cmpd="thickThi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689860" y="3775168"/>
            <a:ext cx="0" cy="45720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312868" y="4294259"/>
            <a:ext cx="2753655" cy="523220"/>
          </a:xfrm>
          <a:prstGeom prst="rect">
            <a:avLst/>
          </a:prstGeom>
          <a:solidFill>
            <a:schemeClr val="bg1"/>
          </a:solidFill>
          <a:ln>
            <a:solidFill>
              <a:schemeClr val="tx1"/>
            </a:solidFill>
          </a:ln>
        </p:spPr>
        <p:txBody>
          <a:bodyPr wrap="square">
            <a:spAutoFit/>
          </a:bodyPr>
          <a:lstStyle/>
          <a:p>
            <a:pPr algn="ctr">
              <a:spcAft>
                <a:spcPts val="2400"/>
              </a:spcAft>
            </a:pPr>
            <a:r>
              <a:rPr lang="en-GB" sz="1400" b="1"/>
              <a:t>This is the country’s electrification rate in the base year.</a:t>
            </a:r>
          </a:p>
        </p:txBody>
      </p:sp>
      <p:sp>
        <p:nvSpPr>
          <p:cNvPr id="20" name="Rectangle 19"/>
          <p:cNvSpPr/>
          <p:nvPr/>
        </p:nvSpPr>
        <p:spPr>
          <a:xfrm>
            <a:off x="7151545" y="4098306"/>
            <a:ext cx="4842255" cy="2210862"/>
          </a:xfrm>
          <a:prstGeom prst="rect">
            <a:avLst/>
          </a:prstGeom>
          <a:solidFill>
            <a:schemeClr val="bg1"/>
          </a:solidFill>
          <a:ln>
            <a:solidFill>
              <a:schemeClr val="tx1"/>
            </a:solidFill>
          </a:ln>
        </p:spPr>
        <p:txBody>
          <a:bodyPr wrap="square">
            <a:spAutoFit/>
          </a:bodyPr>
          <a:lstStyle/>
          <a:p>
            <a:pPr algn="just">
              <a:lnSpc>
                <a:spcPct val="114000"/>
              </a:lnSpc>
              <a:spcAft>
                <a:spcPts val="600"/>
              </a:spcAft>
            </a:pPr>
            <a:r>
              <a:rPr lang="en-GB" sz="1400" b="1"/>
              <a:t>The user will have to insert manually four parameters:</a:t>
            </a:r>
          </a:p>
          <a:p>
            <a:pPr marL="342900" indent="-342900" algn="just">
              <a:lnSpc>
                <a:spcPct val="114000"/>
              </a:lnSpc>
              <a:buFont typeface="+mj-lt"/>
              <a:buAutoNum type="arabicPeriod"/>
            </a:pPr>
            <a:r>
              <a:rPr lang="en-GB" sz="1400" b="1" err="1" smtClean="0"/>
              <a:t>Nighttime</a:t>
            </a:r>
            <a:r>
              <a:rPr lang="en-GB" sz="1400" b="1" smtClean="0"/>
              <a:t> </a:t>
            </a:r>
            <a:r>
              <a:rPr lang="en-GB" sz="1400" b="1"/>
              <a:t>light intensity value </a:t>
            </a:r>
            <a:r>
              <a:rPr lang="en-GB" sz="1400" b="1" smtClean="0"/>
              <a:t>(digital </a:t>
            </a:r>
            <a:r>
              <a:rPr lang="en-GB" sz="1400" b="1"/>
              <a:t>number)</a:t>
            </a:r>
          </a:p>
          <a:p>
            <a:pPr marL="342900" indent="-342900" algn="just">
              <a:lnSpc>
                <a:spcPct val="114000"/>
              </a:lnSpc>
              <a:buFont typeface="+mj-lt"/>
              <a:buAutoNum type="arabicPeriod"/>
            </a:pPr>
            <a:r>
              <a:rPr lang="en-GB" sz="1400" b="1"/>
              <a:t>Population level per settlement</a:t>
            </a:r>
          </a:p>
          <a:p>
            <a:pPr marL="342900" indent="-342900" algn="just">
              <a:lnSpc>
                <a:spcPct val="114000"/>
              </a:lnSpc>
              <a:buFont typeface="+mj-lt"/>
              <a:buAutoNum type="arabicPeriod"/>
            </a:pPr>
            <a:r>
              <a:rPr lang="en-GB" sz="1400" b="1"/>
              <a:t>Distance of the settlements from the electric grid</a:t>
            </a:r>
          </a:p>
          <a:p>
            <a:pPr marL="342900" indent="-342900" algn="just">
              <a:lnSpc>
                <a:spcPct val="114000"/>
              </a:lnSpc>
              <a:spcAft>
                <a:spcPts val="600"/>
              </a:spcAft>
              <a:buFont typeface="+mj-lt"/>
              <a:buAutoNum type="arabicPeriod"/>
            </a:pPr>
            <a:r>
              <a:rPr lang="en-GB" sz="1400" b="1"/>
              <a:t>Distance of the settlements from the </a:t>
            </a:r>
            <a:r>
              <a:rPr lang="en-GB" sz="1400" b="1" smtClean="0"/>
              <a:t>national road </a:t>
            </a:r>
            <a:r>
              <a:rPr lang="en-GB" sz="1400" b="1"/>
              <a:t>network</a:t>
            </a:r>
          </a:p>
          <a:p>
            <a:pPr algn="just">
              <a:lnSpc>
                <a:spcPct val="114000"/>
              </a:lnSpc>
            </a:pPr>
            <a:r>
              <a:rPr lang="en-GB" sz="1400" b="1" smtClean="0"/>
              <a:t>The user will then </a:t>
            </a:r>
            <a:r>
              <a:rPr lang="en-GB" sz="1400" b="1"/>
              <a:t>iterate accordingly so the model reaches the same electrification </a:t>
            </a:r>
            <a:r>
              <a:rPr lang="en-GB" sz="1400" b="1" smtClean="0"/>
              <a:t>rate. </a:t>
            </a:r>
            <a:endParaRPr lang="en-US" sz="1400" b="1"/>
          </a:p>
        </p:txBody>
      </p:sp>
    </p:spTree>
    <p:extLst>
      <p:ext uri="{BB962C8B-B14F-4D97-AF65-F5344CB8AC3E}">
        <p14:creationId xmlns:p14="http://schemas.microsoft.com/office/powerpoint/2010/main" val="3149250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86911"/>
            <a:ext cx="12192000" cy="6078538"/>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48</a:t>
            </a:fld>
            <a:endParaRPr lang="en-GB"/>
          </a:p>
        </p:txBody>
      </p:sp>
      <p:sp>
        <p:nvSpPr>
          <p:cNvPr id="15" name="Content Placeholder 2"/>
          <p:cNvSpPr txBox="1">
            <a:spLocks/>
          </p:cNvSpPr>
          <p:nvPr/>
        </p:nvSpPr>
        <p:spPr>
          <a:xfrm>
            <a:off x="1731452" y="2433862"/>
            <a:ext cx="9211203" cy="24797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endParaRPr lang="en-US" sz="2200"/>
          </a:p>
          <a:p>
            <a:pPr algn="l">
              <a:spcAft>
                <a:spcPts val="600"/>
              </a:spcAft>
            </a:pPr>
            <a:endParaRPr lang="en-US" sz="2200"/>
          </a:p>
        </p:txBody>
      </p:sp>
      <p:sp>
        <p:nvSpPr>
          <p:cNvPr id="18" name="Content Placeholder 2"/>
          <p:cNvSpPr txBox="1">
            <a:spLocks/>
          </p:cNvSpPr>
          <p:nvPr/>
        </p:nvSpPr>
        <p:spPr>
          <a:xfrm>
            <a:off x="2894097" y="208927"/>
            <a:ext cx="5198343"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700" b="1"/>
              <a:t>Step 3</a:t>
            </a:r>
            <a:r>
              <a:rPr lang="en-US" sz="2700"/>
              <a:t>. Enter country-specific data</a:t>
            </a:r>
            <a:endParaRPr lang="en-US" sz="1000" strike="sngStrike"/>
          </a:p>
          <a:p>
            <a:pPr algn="l">
              <a:spcAft>
                <a:spcPts val="600"/>
              </a:spcAft>
            </a:pPr>
            <a:endParaRPr lang="en-US" sz="2200"/>
          </a:p>
        </p:txBody>
      </p:sp>
      <p:sp>
        <p:nvSpPr>
          <p:cNvPr id="19" name="Rectangle 18"/>
          <p:cNvSpPr/>
          <p:nvPr/>
        </p:nvSpPr>
        <p:spPr>
          <a:xfrm>
            <a:off x="3484732" y="4549163"/>
            <a:ext cx="2753655" cy="523220"/>
          </a:xfrm>
          <a:prstGeom prst="rect">
            <a:avLst/>
          </a:prstGeom>
          <a:solidFill>
            <a:schemeClr val="bg1"/>
          </a:solidFill>
          <a:ln>
            <a:solidFill>
              <a:schemeClr val="tx1"/>
            </a:solidFill>
          </a:ln>
        </p:spPr>
        <p:txBody>
          <a:bodyPr wrap="square">
            <a:spAutoFit/>
          </a:bodyPr>
          <a:lstStyle/>
          <a:p>
            <a:pPr algn="ctr">
              <a:spcAft>
                <a:spcPts val="2400"/>
              </a:spcAft>
            </a:pPr>
            <a:r>
              <a:rPr lang="en-GB" sz="1400" b="1"/>
              <a:t>This is the expected diesel price over the modelling period.</a:t>
            </a:r>
          </a:p>
        </p:txBody>
      </p:sp>
      <p:sp>
        <p:nvSpPr>
          <p:cNvPr id="20" name="Rectangle 19"/>
          <p:cNvSpPr/>
          <p:nvPr/>
        </p:nvSpPr>
        <p:spPr>
          <a:xfrm>
            <a:off x="6828543" y="3154563"/>
            <a:ext cx="4842255" cy="1074653"/>
          </a:xfrm>
          <a:prstGeom prst="rect">
            <a:avLst/>
          </a:prstGeom>
          <a:solidFill>
            <a:schemeClr val="bg1"/>
          </a:solidFill>
          <a:ln>
            <a:solidFill>
              <a:schemeClr val="tx1"/>
            </a:solidFill>
          </a:ln>
        </p:spPr>
        <p:txBody>
          <a:bodyPr wrap="square">
            <a:spAutoFit/>
          </a:bodyPr>
          <a:lstStyle/>
          <a:p>
            <a:pPr algn="just">
              <a:lnSpc>
                <a:spcPct val="114000"/>
              </a:lnSpc>
              <a:spcAft>
                <a:spcPts val="600"/>
              </a:spcAft>
            </a:pPr>
            <a:r>
              <a:rPr lang="en-GB" sz="1400" b="1"/>
              <a:t>Here the user can insert pricing/costing information related to the national grid of the selected country. </a:t>
            </a:r>
            <a:r>
              <a:rPr lang="en-GB" sz="1400" b="1">
                <a:solidFill>
                  <a:srgbClr val="FF0000"/>
                </a:solidFill>
              </a:rPr>
              <a:t>Grid_price</a:t>
            </a:r>
            <a:r>
              <a:rPr lang="en-GB" sz="1400" b="1"/>
              <a:t> refers to the cost at which the national grid is expected to be producing electricity over the modelling period. </a:t>
            </a:r>
            <a:endParaRPr lang="en-US" sz="1400" b="1"/>
          </a:p>
        </p:txBody>
      </p:sp>
      <p:sp>
        <p:nvSpPr>
          <p:cNvPr id="14" name="Rectangle 13"/>
          <p:cNvSpPr/>
          <p:nvPr/>
        </p:nvSpPr>
        <p:spPr>
          <a:xfrm>
            <a:off x="4349499" y="5795717"/>
            <a:ext cx="2759961" cy="583493"/>
          </a:xfrm>
          <a:prstGeom prst="rect">
            <a:avLst/>
          </a:prstGeom>
          <a:solidFill>
            <a:schemeClr val="bg1"/>
          </a:solidFill>
          <a:ln>
            <a:solidFill>
              <a:schemeClr val="tx1"/>
            </a:solidFill>
          </a:ln>
        </p:spPr>
        <p:txBody>
          <a:bodyPr wrap="square">
            <a:spAutoFit/>
          </a:bodyPr>
          <a:lstStyle/>
          <a:p>
            <a:pPr algn="ctr">
              <a:lnSpc>
                <a:spcPct val="114000"/>
              </a:lnSpc>
              <a:spcAft>
                <a:spcPts val="600"/>
              </a:spcAft>
            </a:pPr>
            <a:r>
              <a:rPr lang="en-GB" sz="1400" b="1"/>
              <a:t>Here the user can insert </a:t>
            </a:r>
            <a:r>
              <a:rPr lang="en-GB" sz="1400" b="1" smtClean="0"/>
              <a:t>capital </a:t>
            </a:r>
            <a:r>
              <a:rPr lang="en-GB" sz="1400" b="1"/>
              <a:t>costs </a:t>
            </a:r>
            <a:r>
              <a:rPr lang="en-GB" sz="1400" b="1" smtClean="0"/>
              <a:t>for </a:t>
            </a:r>
            <a:r>
              <a:rPr lang="en-GB" sz="1400" b="1"/>
              <a:t>off-grid technologies. </a:t>
            </a:r>
            <a:endParaRPr lang="en-US" sz="1400" b="1"/>
          </a:p>
        </p:txBody>
      </p:sp>
    </p:spTree>
    <p:extLst>
      <p:ext uri="{BB962C8B-B14F-4D97-AF65-F5344CB8AC3E}">
        <p14:creationId xmlns:p14="http://schemas.microsoft.com/office/powerpoint/2010/main" val="2967957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49</a:t>
            </a:fld>
            <a:endParaRPr lang="en-GB"/>
          </a:p>
        </p:txBody>
      </p:sp>
      <p:sp>
        <p:nvSpPr>
          <p:cNvPr id="10" name="Content Placeholder 2"/>
          <p:cNvSpPr txBox="1">
            <a:spLocks/>
          </p:cNvSpPr>
          <p:nvPr/>
        </p:nvSpPr>
        <p:spPr>
          <a:xfrm>
            <a:off x="815737" y="241242"/>
            <a:ext cx="11215842"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4</a:t>
            </a:r>
            <a:r>
              <a:rPr lang="en-US" sz="2700"/>
              <a:t>. </a:t>
            </a:r>
            <a:r>
              <a:rPr lang="en-GB" sz="2700"/>
              <a:t>Calculate the </a:t>
            </a:r>
            <a:r>
              <a:rPr lang="en-GB" sz="2700" smtClean="0"/>
              <a:t>LCOE </a:t>
            </a:r>
            <a:r>
              <a:rPr lang="en-GB" sz="2700"/>
              <a:t>per technology for every settlement in the country</a:t>
            </a:r>
          </a:p>
        </p:txBody>
      </p:sp>
      <p:sp>
        <p:nvSpPr>
          <p:cNvPr id="3" name="Rectangle 2"/>
          <p:cNvSpPr/>
          <p:nvPr/>
        </p:nvSpPr>
        <p:spPr>
          <a:xfrm>
            <a:off x="822437" y="809802"/>
            <a:ext cx="7193391" cy="1769715"/>
          </a:xfrm>
          <a:prstGeom prst="rect">
            <a:avLst/>
          </a:prstGeom>
        </p:spPr>
        <p:txBody>
          <a:bodyPr wrap="square">
            <a:spAutoFit/>
          </a:bodyPr>
          <a:lstStyle/>
          <a:p>
            <a:pPr>
              <a:spcAft>
                <a:spcPts val="600"/>
              </a:spcAft>
            </a:pPr>
            <a:r>
              <a:rPr lang="en-US" sz="1400" b="1"/>
              <a:t>Here is an example of how the different technologies perform under certain assumptions</a:t>
            </a:r>
            <a:r>
              <a:rPr lang="en-US" sz="1400"/>
              <a:t>:</a:t>
            </a:r>
          </a:p>
          <a:p>
            <a:pPr marL="57150">
              <a:spcAft>
                <a:spcPts val="600"/>
              </a:spcAft>
            </a:pPr>
            <a:r>
              <a:rPr lang="en-US" sz="1400"/>
              <a:t>- </a:t>
            </a:r>
            <a:r>
              <a:rPr lang="en-US" sz="1400" b="1"/>
              <a:t>Distance from the </a:t>
            </a:r>
            <a:r>
              <a:rPr lang="en-US" sz="1400" b="1" smtClean="0"/>
              <a:t>national </a:t>
            </a:r>
            <a:r>
              <a:rPr lang="en-US" sz="1400" b="1"/>
              <a:t>e</a:t>
            </a:r>
            <a:r>
              <a:rPr lang="en-US" sz="1400" b="1" smtClean="0"/>
              <a:t>lectricity </a:t>
            </a:r>
            <a:r>
              <a:rPr lang="en-US" sz="1400" b="1"/>
              <a:t>grid</a:t>
            </a:r>
            <a:r>
              <a:rPr lang="en-US" sz="1400"/>
              <a:t>: 20 </a:t>
            </a:r>
            <a:r>
              <a:rPr lang="en-US" sz="1400" smtClean="0"/>
              <a:t>km</a:t>
            </a:r>
            <a:endParaRPr lang="en-US" sz="1400"/>
          </a:p>
          <a:p>
            <a:pPr>
              <a:spcAft>
                <a:spcPts val="600"/>
              </a:spcAft>
            </a:pPr>
            <a:r>
              <a:rPr lang="en-US" sz="1400"/>
              <a:t> - </a:t>
            </a:r>
            <a:r>
              <a:rPr lang="en-US" sz="1400" b="1"/>
              <a:t>Global </a:t>
            </a:r>
            <a:r>
              <a:rPr lang="en-US" sz="1400" b="1" smtClean="0"/>
              <a:t>horizontal </a:t>
            </a:r>
            <a:r>
              <a:rPr lang="en-US" sz="1400" b="1"/>
              <a:t>i</a:t>
            </a:r>
            <a:r>
              <a:rPr lang="en-US" sz="1400" b="1" smtClean="0"/>
              <a:t>rradiation</a:t>
            </a:r>
            <a:r>
              <a:rPr lang="en-US" sz="1400" b="1"/>
              <a:t>: </a:t>
            </a:r>
            <a:r>
              <a:rPr lang="en-US" sz="1400"/>
              <a:t>1500 kWh/m2/year</a:t>
            </a:r>
          </a:p>
          <a:p>
            <a:pPr>
              <a:spcAft>
                <a:spcPts val="600"/>
              </a:spcAft>
            </a:pPr>
            <a:r>
              <a:rPr lang="en-US" sz="1400"/>
              <a:t> - </a:t>
            </a:r>
            <a:r>
              <a:rPr lang="en-US" sz="1400" b="1"/>
              <a:t>Hydro </a:t>
            </a:r>
            <a:r>
              <a:rPr lang="en-US" sz="1400" b="1" smtClean="0"/>
              <a:t>availability</a:t>
            </a:r>
            <a:r>
              <a:rPr lang="en-US" sz="1400" b="1"/>
              <a:t>: </a:t>
            </a:r>
            <a:r>
              <a:rPr lang="en-US" sz="1400"/>
              <a:t>Positive</a:t>
            </a:r>
          </a:p>
          <a:p>
            <a:pPr>
              <a:spcAft>
                <a:spcPts val="600"/>
              </a:spcAft>
            </a:pPr>
            <a:r>
              <a:rPr lang="sv-SE" sz="1400"/>
              <a:t> - </a:t>
            </a:r>
            <a:r>
              <a:rPr lang="sv-SE" sz="1400" b="1" err="1"/>
              <a:t>Wind</a:t>
            </a:r>
            <a:r>
              <a:rPr lang="sv-SE" sz="1400" b="1"/>
              <a:t> </a:t>
            </a:r>
            <a:r>
              <a:rPr lang="sv-SE" sz="1400" b="1" err="1"/>
              <a:t>capacity</a:t>
            </a:r>
            <a:r>
              <a:rPr lang="sv-SE" sz="1400" b="1"/>
              <a:t> </a:t>
            </a:r>
            <a:r>
              <a:rPr lang="sv-SE" sz="1400" b="1" err="1"/>
              <a:t>factor</a:t>
            </a:r>
            <a:r>
              <a:rPr lang="sv-SE" sz="1400" b="1"/>
              <a:t>: </a:t>
            </a:r>
            <a:r>
              <a:rPr lang="sv-SE" sz="1400"/>
              <a:t>40%</a:t>
            </a:r>
            <a:endParaRPr lang="en-US" sz="1400"/>
          </a:p>
          <a:p>
            <a:pPr>
              <a:spcAft>
                <a:spcPts val="600"/>
              </a:spcAft>
            </a:pPr>
            <a:r>
              <a:rPr lang="en-US" sz="1400"/>
              <a:t> - </a:t>
            </a:r>
            <a:r>
              <a:rPr lang="en-US" sz="1400" b="1"/>
              <a:t>Diesel price:</a:t>
            </a:r>
            <a:r>
              <a:rPr lang="en-US" sz="1400"/>
              <a:t> 0.345 USD/liter</a:t>
            </a:r>
          </a:p>
        </p:txBody>
      </p:sp>
      <p:sp>
        <p:nvSpPr>
          <p:cNvPr id="39" name="Content Placeholder 2"/>
          <p:cNvSpPr txBox="1">
            <a:spLocks/>
          </p:cNvSpPr>
          <p:nvPr/>
        </p:nvSpPr>
        <p:spPr>
          <a:xfrm>
            <a:off x="6296022" y="6693264"/>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40" name="Content Placeholder 2"/>
          <p:cNvSpPr txBox="1">
            <a:spLocks/>
          </p:cNvSpPr>
          <p:nvPr/>
        </p:nvSpPr>
        <p:spPr>
          <a:xfrm>
            <a:off x="6296022" y="6693264"/>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42" name="Content Placeholder 2"/>
          <p:cNvSpPr txBox="1">
            <a:spLocks/>
          </p:cNvSpPr>
          <p:nvPr/>
        </p:nvSpPr>
        <p:spPr>
          <a:xfrm>
            <a:off x="5430407" y="6302680"/>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62" name="Rectangle 61"/>
          <p:cNvSpPr/>
          <p:nvPr/>
        </p:nvSpPr>
        <p:spPr>
          <a:xfrm>
            <a:off x="4401661" y="5733524"/>
            <a:ext cx="2276276" cy="954107"/>
          </a:xfrm>
          <a:prstGeom prst="rect">
            <a:avLst/>
          </a:prstGeom>
        </p:spPr>
        <p:txBody>
          <a:bodyPr wrap="square">
            <a:spAutoFit/>
          </a:bodyPr>
          <a:lstStyle/>
          <a:p>
            <a:pPr algn="ctr">
              <a:spcAft>
                <a:spcPts val="2400"/>
              </a:spcAft>
            </a:pPr>
            <a:r>
              <a:rPr lang="en-GB" sz="1400" smtClean="0"/>
              <a:t>Standalone </a:t>
            </a:r>
            <a:r>
              <a:rPr lang="en-GB" sz="1400" smtClean="0"/>
              <a:t>system LCOEs </a:t>
            </a:r>
            <a:r>
              <a:rPr lang="en-GB" sz="1400"/>
              <a:t>change </a:t>
            </a:r>
            <a:r>
              <a:rPr lang="en-GB" sz="1400" smtClean="0"/>
              <a:t>at a</a:t>
            </a:r>
            <a:r>
              <a:rPr lang="en-GB" sz="1400" smtClean="0"/>
              <a:t> </a:t>
            </a:r>
            <a:r>
              <a:rPr lang="en-GB" sz="1400"/>
              <a:t>later stage according to transportation </a:t>
            </a:r>
            <a:r>
              <a:rPr lang="en-GB" sz="1400" smtClean="0"/>
              <a:t>costs.</a:t>
            </a:r>
            <a:endParaRPr lang="en-GB" sz="1400"/>
          </a:p>
        </p:txBody>
      </p:sp>
      <p:sp>
        <p:nvSpPr>
          <p:cNvPr id="4" name="Rectangle 3"/>
          <p:cNvSpPr/>
          <p:nvPr/>
        </p:nvSpPr>
        <p:spPr>
          <a:xfrm>
            <a:off x="463576" y="3918281"/>
            <a:ext cx="2269439" cy="954107"/>
          </a:xfrm>
          <a:prstGeom prst="rect">
            <a:avLst/>
          </a:prstGeom>
        </p:spPr>
        <p:txBody>
          <a:bodyPr wrap="square">
            <a:spAutoFit/>
          </a:bodyPr>
          <a:lstStyle/>
          <a:p>
            <a:pPr algn="ctr"/>
            <a:r>
              <a:rPr lang="en-GB" sz="1400" b="1"/>
              <a:t>Grid </a:t>
            </a:r>
            <a:r>
              <a:rPr lang="en-GB" sz="1400" b="1" smtClean="0"/>
              <a:t>LCOE </a:t>
            </a:r>
            <a:r>
              <a:rPr lang="en-GB" sz="1400"/>
              <a:t>reduces in areas with high population density and proximity to the national </a:t>
            </a:r>
            <a:r>
              <a:rPr lang="en-GB" sz="1400" smtClean="0"/>
              <a:t>grid.</a:t>
            </a:r>
            <a:endParaRPr lang="en-US" sz="1400"/>
          </a:p>
        </p:txBody>
      </p:sp>
      <p:sp>
        <p:nvSpPr>
          <p:cNvPr id="66" name="Rounded Rectangle 65"/>
          <p:cNvSpPr/>
          <p:nvPr/>
        </p:nvSpPr>
        <p:spPr>
          <a:xfrm>
            <a:off x="463576" y="3918281"/>
            <a:ext cx="2348758" cy="95410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14"/>
          <p:cNvSpPr/>
          <p:nvPr/>
        </p:nvSpPr>
        <p:spPr>
          <a:xfrm>
            <a:off x="3093486" y="2822736"/>
            <a:ext cx="7731036" cy="338554"/>
          </a:xfrm>
          <a:prstGeom prst="rect">
            <a:avLst/>
          </a:prstGeom>
        </p:spPr>
        <p:txBody>
          <a:bodyPr wrap="square">
            <a:spAutoFit/>
          </a:bodyPr>
          <a:lstStyle/>
          <a:p>
            <a:r>
              <a:rPr lang="en-GB" sz="1600" u="sng"/>
              <a:t>Example of </a:t>
            </a:r>
            <a:r>
              <a:rPr lang="en-GB" sz="1600" u="sng" smtClean="0"/>
              <a:t>LCOE </a:t>
            </a:r>
            <a:r>
              <a:rPr lang="en-GB" sz="1600" u="sng"/>
              <a:t>variation per technology depending on number of people per settlement</a:t>
            </a:r>
          </a:p>
        </p:txBody>
      </p:sp>
      <p:cxnSp>
        <p:nvCxnSpPr>
          <p:cNvPr id="68" name="Straight Arrow Connector 67"/>
          <p:cNvCxnSpPr/>
          <p:nvPr/>
        </p:nvCxnSpPr>
        <p:spPr>
          <a:xfrm flipH="1" flipV="1">
            <a:off x="1581102" y="5045336"/>
            <a:ext cx="1841" cy="5430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flipV="1">
            <a:off x="1581102" y="5581276"/>
            <a:ext cx="2808345" cy="710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a:off x="4298007" y="5496938"/>
            <a:ext cx="18288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258221" y="3986325"/>
            <a:ext cx="2464883" cy="803297"/>
          </a:xfrm>
          <a:prstGeom prst="rect">
            <a:avLst/>
          </a:prstGeom>
        </p:spPr>
        <p:txBody>
          <a:bodyPr wrap="square">
            <a:spAutoFit/>
          </a:bodyPr>
          <a:lstStyle/>
          <a:p>
            <a:pPr algn="ctr">
              <a:lnSpc>
                <a:spcPct val="110000"/>
              </a:lnSpc>
              <a:spcAft>
                <a:spcPts val="600"/>
              </a:spcAft>
            </a:pPr>
            <a:r>
              <a:rPr lang="en-GB" sz="1400"/>
              <a:t>Mini-grid </a:t>
            </a:r>
            <a:r>
              <a:rPr lang="en-GB" sz="1400" smtClean="0"/>
              <a:t>LCOEs </a:t>
            </a:r>
            <a:r>
              <a:rPr lang="en-GB" sz="1400"/>
              <a:t>depend usually on resource availability and fuel </a:t>
            </a:r>
            <a:r>
              <a:rPr lang="en-GB" sz="1400" smtClean="0"/>
              <a:t>costs.</a:t>
            </a:r>
            <a:endParaRPr lang="en-GB" sz="1400"/>
          </a:p>
        </p:txBody>
      </p:sp>
      <p:sp>
        <p:nvSpPr>
          <p:cNvPr id="71" name="Rounded Rectangle 70"/>
          <p:cNvSpPr/>
          <p:nvPr/>
        </p:nvSpPr>
        <p:spPr>
          <a:xfrm>
            <a:off x="9334739" y="3960579"/>
            <a:ext cx="2311845" cy="80952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477493" y="5750127"/>
            <a:ext cx="2106764" cy="87842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327720" y="1740505"/>
            <a:ext cx="2276276" cy="461665"/>
          </a:xfrm>
          <a:prstGeom prst="rect">
            <a:avLst/>
          </a:prstGeom>
        </p:spPr>
        <p:txBody>
          <a:bodyPr wrap="square">
            <a:spAutoFit/>
          </a:bodyPr>
          <a:lstStyle/>
          <a:p>
            <a:pPr algn="ctr">
              <a:spcAft>
                <a:spcPts val="2400"/>
              </a:spcAft>
            </a:pPr>
            <a:r>
              <a:rPr lang="en-GB" sz="2400" b="1" smtClean="0"/>
              <a:t>LCOE </a:t>
            </a:r>
            <a:r>
              <a:rPr lang="en-GB" sz="2400" b="1"/>
              <a:t>Tables</a:t>
            </a:r>
          </a:p>
        </p:txBody>
      </p:sp>
      <p:cxnSp>
        <p:nvCxnSpPr>
          <p:cNvPr id="78" name="Straight Arrow Connector 77"/>
          <p:cNvCxnSpPr/>
          <p:nvPr/>
        </p:nvCxnSpPr>
        <p:spPr>
          <a:xfrm rot="10800000" flipH="1" flipV="1">
            <a:off x="6465858" y="2193125"/>
            <a:ext cx="1841" cy="5430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3096974" y="3377551"/>
            <a:ext cx="5953125" cy="2009775"/>
          </a:xfrm>
          <a:prstGeom prst="rect">
            <a:avLst/>
          </a:prstGeom>
        </p:spPr>
      </p:pic>
      <p:cxnSp>
        <p:nvCxnSpPr>
          <p:cNvPr id="33" name="Straight Arrow Connector 32"/>
          <p:cNvCxnSpPr/>
          <p:nvPr/>
        </p:nvCxnSpPr>
        <p:spPr>
          <a:xfrm rot="10800000" flipH="1" flipV="1">
            <a:off x="5530876" y="5399775"/>
            <a:ext cx="1841" cy="274320"/>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4818374" y="3414477"/>
            <a:ext cx="1378026" cy="192716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06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5</a:t>
            </a:fld>
            <a:endParaRPr lang="en-GB"/>
          </a:p>
        </p:txBody>
      </p:sp>
      <p:sp>
        <p:nvSpPr>
          <p:cNvPr id="6" name="Title 1"/>
          <p:cNvSpPr txBox="1">
            <a:spLocks/>
          </p:cNvSpPr>
          <p:nvPr/>
        </p:nvSpPr>
        <p:spPr>
          <a:xfrm>
            <a:off x="200967" y="102050"/>
            <a:ext cx="12319279"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smtClean="0"/>
              <a:t>Some facts about ONSSET</a:t>
            </a:r>
            <a:r>
              <a:rPr lang="sv-SE" sz="4400" smtClean="0"/>
              <a:t> </a:t>
            </a:r>
            <a:endParaRPr lang="en-GB" sz="4400"/>
          </a:p>
        </p:txBody>
      </p:sp>
      <p:sp>
        <p:nvSpPr>
          <p:cNvPr id="9" name="Content Placeholder 2"/>
          <p:cNvSpPr txBox="1">
            <a:spLocks/>
          </p:cNvSpPr>
          <p:nvPr/>
        </p:nvSpPr>
        <p:spPr>
          <a:xfrm>
            <a:off x="792480" y="1857182"/>
            <a:ext cx="10683241" cy="38189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buFont typeface="Wingdings" panose="05000000000000000000" pitchFamily="2" charset="2"/>
              <a:buChar char="ü"/>
            </a:pPr>
            <a:r>
              <a:rPr lang="sv-SE" sz="2200"/>
              <a:t> </a:t>
            </a:r>
            <a:r>
              <a:rPr lang="en-US" sz="2800"/>
              <a:t>Based on </a:t>
            </a:r>
            <a:r>
              <a:rPr lang="en-US" sz="2800" b="1"/>
              <a:t>Python</a:t>
            </a:r>
            <a:r>
              <a:rPr lang="en-US" sz="2800"/>
              <a:t> and </a:t>
            </a:r>
            <a:r>
              <a:rPr lang="en-US" sz="2800" b="1"/>
              <a:t>ArcGIS</a:t>
            </a:r>
          </a:p>
          <a:p>
            <a:pPr algn="l">
              <a:spcAft>
                <a:spcPts val="600"/>
              </a:spcAft>
              <a:buFont typeface="Wingdings" panose="05000000000000000000" pitchFamily="2" charset="2"/>
              <a:buChar char="ü"/>
            </a:pPr>
            <a:r>
              <a:rPr lang="en-US" sz="2800"/>
              <a:t> Developed in </a:t>
            </a:r>
            <a:r>
              <a:rPr lang="en-US" sz="2800" b="1" smtClean="0"/>
              <a:t>six</a:t>
            </a:r>
            <a:r>
              <a:rPr lang="en-US" sz="2800" smtClean="0"/>
              <a:t> </a:t>
            </a:r>
            <a:r>
              <a:rPr lang="en-US" sz="2800"/>
              <a:t>steps</a:t>
            </a:r>
          </a:p>
          <a:p>
            <a:pPr algn="l">
              <a:spcAft>
                <a:spcPts val="600"/>
              </a:spcAft>
              <a:buFont typeface="Wingdings" panose="05000000000000000000" pitchFamily="2" charset="2"/>
              <a:buChar char="ü"/>
            </a:pPr>
            <a:r>
              <a:rPr lang="en-US" sz="2800"/>
              <a:t> </a:t>
            </a:r>
            <a:r>
              <a:rPr lang="en-US" sz="2800" smtClean="0"/>
              <a:t>Country-specific </a:t>
            </a:r>
            <a:r>
              <a:rPr lang="en-US" sz="2800"/>
              <a:t>electrification analyses </a:t>
            </a:r>
            <a:r>
              <a:rPr lang="en-US" sz="2800" smtClean="0"/>
              <a:t>(</a:t>
            </a:r>
            <a:r>
              <a:rPr lang="en-US" sz="2800" b="1"/>
              <a:t>n</a:t>
            </a:r>
            <a:r>
              <a:rPr lang="en-US" sz="2800" b="1" smtClean="0"/>
              <a:t>ational</a:t>
            </a:r>
            <a:r>
              <a:rPr lang="en-US" sz="2800" smtClean="0"/>
              <a:t> to </a:t>
            </a:r>
            <a:r>
              <a:rPr lang="en-US" sz="2800" b="1"/>
              <a:t>subnational</a:t>
            </a:r>
            <a:r>
              <a:rPr lang="en-US" sz="2800"/>
              <a:t> level)</a:t>
            </a:r>
          </a:p>
          <a:p>
            <a:pPr algn="l">
              <a:spcAft>
                <a:spcPts val="600"/>
              </a:spcAft>
              <a:buFont typeface="Wingdings" panose="05000000000000000000" pitchFamily="2" charset="2"/>
              <a:buChar char="ü"/>
            </a:pPr>
            <a:r>
              <a:rPr lang="en-US" sz="2800" b="1"/>
              <a:t>Customize inputs </a:t>
            </a:r>
            <a:r>
              <a:rPr lang="en-US" sz="2800"/>
              <a:t>according to </a:t>
            </a:r>
            <a:r>
              <a:rPr lang="en-US" sz="2800" smtClean="0"/>
              <a:t>country-specific </a:t>
            </a:r>
            <a:r>
              <a:rPr lang="en-US" sz="2800"/>
              <a:t>characteristics</a:t>
            </a:r>
          </a:p>
          <a:p>
            <a:pPr marL="742950" lvl="1" indent="-285750" algn="l">
              <a:spcAft>
                <a:spcPts val="600"/>
              </a:spcAft>
              <a:buFont typeface="Arial" panose="020B0604020202020204" pitchFamily="34" charset="0"/>
              <a:buChar char="•"/>
            </a:pPr>
            <a:r>
              <a:rPr lang="sv-SE"/>
              <a:t>Social </a:t>
            </a:r>
            <a:r>
              <a:rPr lang="sv-SE" err="1"/>
              <a:t>indicators</a:t>
            </a:r>
            <a:r>
              <a:rPr lang="sv-SE"/>
              <a:t> (population </a:t>
            </a:r>
            <a:r>
              <a:rPr lang="sv-SE" err="1"/>
              <a:t>growth</a:t>
            </a:r>
            <a:r>
              <a:rPr lang="sv-SE"/>
              <a:t>, </a:t>
            </a:r>
            <a:r>
              <a:rPr lang="sv-SE" err="1"/>
              <a:t>urbanization</a:t>
            </a:r>
            <a:r>
              <a:rPr lang="sv-SE"/>
              <a:t> </a:t>
            </a:r>
            <a:r>
              <a:rPr lang="sv-SE" err="1"/>
              <a:t>level</a:t>
            </a:r>
            <a:r>
              <a:rPr lang="sv-SE"/>
              <a:t>, different demand </a:t>
            </a:r>
            <a:r>
              <a:rPr lang="sv-SE" err="1" smtClean="0"/>
              <a:t>patterns</a:t>
            </a:r>
            <a:r>
              <a:rPr lang="sv-SE" smtClean="0"/>
              <a:t>, </a:t>
            </a:r>
            <a:r>
              <a:rPr lang="sv-SE"/>
              <a:t>etc.)</a:t>
            </a:r>
          </a:p>
          <a:p>
            <a:pPr marL="742950" lvl="1" indent="-285750" algn="l">
              <a:spcAft>
                <a:spcPts val="600"/>
              </a:spcAft>
              <a:buFont typeface="Arial" panose="020B0604020202020204" pitchFamily="34" charset="0"/>
              <a:buChar char="•"/>
            </a:pPr>
            <a:r>
              <a:rPr lang="sv-SE" err="1"/>
              <a:t>Technical</a:t>
            </a:r>
            <a:r>
              <a:rPr lang="sv-SE"/>
              <a:t> </a:t>
            </a:r>
            <a:r>
              <a:rPr lang="sv-SE" err="1"/>
              <a:t>factors</a:t>
            </a:r>
            <a:r>
              <a:rPr lang="sv-SE"/>
              <a:t> </a:t>
            </a:r>
            <a:r>
              <a:rPr lang="sv-SE" smtClean="0"/>
              <a:t>(transmission and distribution </a:t>
            </a:r>
            <a:r>
              <a:rPr lang="sv-SE" err="1"/>
              <a:t>losses</a:t>
            </a:r>
            <a:r>
              <a:rPr lang="sv-SE"/>
              <a:t> for </a:t>
            </a:r>
            <a:r>
              <a:rPr lang="sv-SE" smtClean="0"/>
              <a:t>the national </a:t>
            </a:r>
            <a:r>
              <a:rPr lang="sv-SE" err="1"/>
              <a:t>grid</a:t>
            </a:r>
            <a:r>
              <a:rPr lang="sv-SE"/>
              <a:t>, alternative technologies </a:t>
            </a:r>
            <a:r>
              <a:rPr lang="sv-SE" smtClean="0"/>
              <a:t>available, </a:t>
            </a:r>
            <a:r>
              <a:rPr lang="sv-SE"/>
              <a:t>etc.)</a:t>
            </a:r>
          </a:p>
          <a:p>
            <a:pPr marL="742950" lvl="1" indent="-285750" algn="l">
              <a:spcAft>
                <a:spcPts val="600"/>
              </a:spcAft>
              <a:buFont typeface="Arial" panose="020B0604020202020204" pitchFamily="34" charset="0"/>
              <a:buChar char="•"/>
            </a:pPr>
            <a:r>
              <a:rPr lang="sv-SE"/>
              <a:t>Cost elements </a:t>
            </a:r>
            <a:r>
              <a:rPr lang="sv-SE" smtClean="0"/>
              <a:t>(investment </a:t>
            </a:r>
            <a:r>
              <a:rPr lang="sv-SE" err="1" smtClean="0"/>
              <a:t>cost</a:t>
            </a:r>
            <a:r>
              <a:rPr lang="sv-SE" smtClean="0"/>
              <a:t>, operations and </a:t>
            </a:r>
            <a:r>
              <a:rPr lang="sv-SE" err="1" smtClean="0"/>
              <a:t>maintenance</a:t>
            </a:r>
            <a:r>
              <a:rPr lang="sv-SE" smtClean="0"/>
              <a:t>, </a:t>
            </a:r>
            <a:r>
              <a:rPr lang="sv-SE" err="1" smtClean="0"/>
              <a:t>fuel</a:t>
            </a:r>
            <a:r>
              <a:rPr lang="sv-SE" smtClean="0"/>
              <a:t>, </a:t>
            </a:r>
            <a:r>
              <a:rPr lang="sv-SE"/>
              <a:t>etc.) </a:t>
            </a:r>
          </a:p>
          <a:p>
            <a:pPr marL="742950" lvl="1" indent="-285750" algn="l">
              <a:spcAft>
                <a:spcPts val="600"/>
              </a:spcAft>
              <a:buFont typeface="Arial" panose="020B0604020202020204" pitchFamily="34" charset="0"/>
              <a:buChar char="•"/>
            </a:pPr>
            <a:r>
              <a:rPr lang="sv-SE"/>
              <a:t>Energy </a:t>
            </a:r>
            <a:r>
              <a:rPr lang="sv-SE" smtClean="0"/>
              <a:t>access </a:t>
            </a:r>
            <a:r>
              <a:rPr lang="sv-SE"/>
              <a:t>targets </a:t>
            </a:r>
            <a:endParaRPr lang="en-US"/>
          </a:p>
          <a:p>
            <a:pPr algn="l">
              <a:spcAft>
                <a:spcPts val="600"/>
              </a:spcAft>
            </a:pPr>
            <a:endParaRPr lang="en-US" sz="2200"/>
          </a:p>
        </p:txBody>
      </p:sp>
    </p:spTree>
    <p:extLst>
      <p:ext uri="{BB962C8B-B14F-4D97-AF65-F5344CB8AC3E}">
        <p14:creationId xmlns:p14="http://schemas.microsoft.com/office/powerpoint/2010/main" val="221363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735264" y="1689523"/>
            <a:ext cx="1559859" cy="151682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11332776" y="32540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180376" y="31016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027976" y="29492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875576" y="27968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723176" y="26444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570776" y="24920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10502086" y="2432846"/>
            <a:ext cx="0" cy="758414"/>
          </a:xfrm>
          <a:prstGeom prst="straightConnector1">
            <a:avLst/>
          </a:prstGeom>
          <a:ln>
            <a:solidFill>
              <a:schemeClr val="tx1">
                <a:lumMod val="95000"/>
                <a:lumOff val="5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5400000">
            <a:off x="10902325" y="2053165"/>
            <a:ext cx="0" cy="758414"/>
          </a:xfrm>
          <a:prstGeom prst="straightConnector1">
            <a:avLst/>
          </a:prstGeom>
          <a:ln>
            <a:solidFill>
              <a:schemeClr val="tx1">
                <a:lumMod val="95000"/>
                <a:lumOff val="5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a:off x="10118511" y="2059914"/>
            <a:ext cx="0" cy="758414"/>
          </a:xfrm>
          <a:prstGeom prst="straightConnector1">
            <a:avLst/>
          </a:prstGeom>
          <a:ln>
            <a:solidFill>
              <a:schemeClr val="tx1">
                <a:lumMod val="95000"/>
                <a:lumOff val="5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10800000">
            <a:off x="10515193" y="1685937"/>
            <a:ext cx="0" cy="758414"/>
          </a:xfrm>
          <a:prstGeom prst="straightConnector1">
            <a:avLst/>
          </a:prstGeom>
          <a:ln>
            <a:solidFill>
              <a:schemeClr val="tx1">
                <a:lumMod val="95000"/>
                <a:lumOff val="5000"/>
              </a:schemeClr>
            </a:solidFill>
            <a:prstDash val="dashDot"/>
            <a:tailEnd type="triangle"/>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CE69EEE3-3703-4990-B76E-929A729607EB}" type="slidenum">
              <a:rPr lang="en-GB" smtClean="0"/>
              <a:t>50</a:t>
            </a:fld>
            <a:endParaRPr lang="en-GB"/>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30" y="757385"/>
            <a:ext cx="8961506" cy="5964090"/>
          </a:xfrm>
          <a:prstGeom prst="rect">
            <a:avLst/>
          </a:prstGeom>
        </p:spPr>
      </p:pic>
      <p:sp>
        <p:nvSpPr>
          <p:cNvPr id="15" name="Content Placeholder 2"/>
          <p:cNvSpPr txBox="1">
            <a:spLocks/>
          </p:cNvSpPr>
          <p:nvPr/>
        </p:nvSpPr>
        <p:spPr>
          <a:xfrm>
            <a:off x="1275868" y="179729"/>
            <a:ext cx="10762128"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5</a:t>
            </a:r>
            <a:r>
              <a:rPr lang="en-US" sz="2700"/>
              <a:t>. The electrification </a:t>
            </a:r>
            <a:r>
              <a:rPr lang="en-US" sz="2700" smtClean="0"/>
              <a:t>algorithm – grid </a:t>
            </a:r>
            <a:r>
              <a:rPr lang="en-US" sz="2700"/>
              <a:t>extension or off-grid? </a:t>
            </a:r>
          </a:p>
          <a:p>
            <a:pPr algn="l">
              <a:spcAft>
                <a:spcPts val="600"/>
              </a:spcAft>
            </a:pPr>
            <a:endParaRPr lang="en-US" sz="2700"/>
          </a:p>
        </p:txBody>
      </p:sp>
      <p:sp>
        <p:nvSpPr>
          <p:cNvPr id="16" name="Rounded Rectangle 15"/>
          <p:cNvSpPr/>
          <p:nvPr/>
        </p:nvSpPr>
        <p:spPr>
          <a:xfrm>
            <a:off x="4668817" y="5402369"/>
            <a:ext cx="1185069" cy="621913"/>
          </a:xfrm>
          <a:prstGeom prst="roundRect">
            <a:avLst/>
          </a:prstGeom>
          <a:noFill/>
          <a:ln w="190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472575" y="1939071"/>
            <a:ext cx="596638" cy="276999"/>
          </a:xfrm>
          <a:prstGeom prst="rect">
            <a:avLst/>
          </a:prstGeom>
        </p:spPr>
        <p:txBody>
          <a:bodyPr wrap="none">
            <a:spAutoFit/>
          </a:bodyPr>
          <a:lstStyle/>
          <a:p>
            <a:r>
              <a:rPr lang="en-US" sz="1200">
                <a:latin typeface="Garamond" panose="02020404030301010803" pitchFamily="18" charset="0"/>
                <a:ea typeface="Times New Roman" panose="02020603050405020304" pitchFamily="18" charset="0"/>
              </a:rPr>
              <a:t>50 km </a:t>
            </a:r>
            <a:endParaRPr lang="en-US" sz="1200"/>
          </a:p>
        </p:txBody>
      </p:sp>
      <p:sp>
        <p:nvSpPr>
          <p:cNvPr id="18" name="Rectangle 17"/>
          <p:cNvSpPr/>
          <p:nvPr/>
        </p:nvSpPr>
        <p:spPr>
          <a:xfrm>
            <a:off x="9253368" y="4489922"/>
            <a:ext cx="2938632" cy="830997"/>
          </a:xfrm>
          <a:prstGeom prst="rect">
            <a:avLst/>
          </a:prstGeom>
        </p:spPr>
        <p:txBody>
          <a:bodyPr wrap="square">
            <a:spAutoFit/>
          </a:bodyPr>
          <a:lstStyle/>
          <a:p>
            <a:r>
              <a:rPr lang="en-US" sz="1600">
                <a:latin typeface="Garamond" panose="02020404030301010803" pitchFamily="18" charset="0"/>
                <a:ea typeface="Times New Roman" panose="02020603050405020304" pitchFamily="18" charset="0"/>
              </a:rPr>
              <a:t>2. </a:t>
            </a:r>
            <a:r>
              <a:rPr lang="en-US" sz="1600" smtClean="0">
                <a:latin typeface="Garamond" panose="02020404030301010803" pitchFamily="18" charset="0"/>
                <a:ea typeface="Times New Roman" panose="02020603050405020304" pitchFamily="18" charset="0"/>
              </a:rPr>
              <a:t>Are there </a:t>
            </a:r>
            <a:r>
              <a:rPr lang="en-US" sz="1600" b="1" smtClean="0">
                <a:latin typeface="Garamond" panose="02020404030301010803" pitchFamily="18" charset="0"/>
                <a:ea typeface="Times New Roman" panose="02020603050405020304" pitchFamily="18" charset="0"/>
              </a:rPr>
              <a:t>enough people </a:t>
            </a:r>
            <a:r>
              <a:rPr lang="en-US" sz="1600">
                <a:latin typeface="Garamond" panose="02020404030301010803" pitchFamily="18" charset="0"/>
                <a:ea typeface="Times New Roman" panose="02020603050405020304" pitchFamily="18" charset="0"/>
              </a:rPr>
              <a:t>(thus demand) to justify an extension of the grid?</a:t>
            </a:r>
            <a:endParaRPr lang="en-US" sz="1600"/>
          </a:p>
        </p:txBody>
      </p:sp>
      <p:sp>
        <p:nvSpPr>
          <p:cNvPr id="19" name="Rectangle 18"/>
          <p:cNvSpPr/>
          <p:nvPr/>
        </p:nvSpPr>
        <p:spPr>
          <a:xfrm>
            <a:off x="9253368" y="3667921"/>
            <a:ext cx="2938632" cy="830997"/>
          </a:xfrm>
          <a:prstGeom prst="rect">
            <a:avLst/>
          </a:prstGeom>
        </p:spPr>
        <p:txBody>
          <a:bodyPr wrap="square">
            <a:spAutoFit/>
          </a:bodyPr>
          <a:lstStyle/>
          <a:p>
            <a:r>
              <a:rPr lang="en-US" sz="1600">
                <a:latin typeface="Garamond" panose="02020404030301010803" pitchFamily="18" charset="0"/>
                <a:ea typeface="Times New Roman" panose="02020603050405020304" pitchFamily="18" charset="0"/>
              </a:rPr>
              <a:t>1. Is the total additional </a:t>
            </a:r>
            <a:r>
              <a:rPr lang="en-US" sz="1600" smtClean="0">
                <a:latin typeface="Garamond" panose="02020404030301010803" pitchFamily="18" charset="0"/>
                <a:ea typeface="Times New Roman" panose="02020603050405020304" pitchFamily="18" charset="0"/>
              </a:rPr>
              <a:t>medium-voltage</a:t>
            </a:r>
            <a:r>
              <a:rPr lang="en-US" sz="1600" smtClean="0">
                <a:latin typeface="Garamond" panose="02020404030301010803" pitchFamily="18" charset="0"/>
                <a:ea typeface="Times New Roman" panose="02020603050405020304" pitchFamily="18" charset="0"/>
              </a:rPr>
              <a:t> </a:t>
            </a:r>
            <a:r>
              <a:rPr lang="en-US" sz="1600">
                <a:latin typeface="Garamond" panose="02020404030301010803" pitchFamily="18" charset="0"/>
                <a:ea typeface="Times New Roman" panose="02020603050405020304" pitchFamily="18" charset="0"/>
              </a:rPr>
              <a:t>line less than </a:t>
            </a:r>
            <a:r>
              <a:rPr lang="en-US" sz="1600" b="1">
                <a:latin typeface="Garamond" panose="02020404030301010803" pitchFamily="18" charset="0"/>
                <a:ea typeface="Times New Roman" panose="02020603050405020304" pitchFamily="18" charset="0"/>
              </a:rPr>
              <a:t>50 </a:t>
            </a:r>
            <a:r>
              <a:rPr lang="en-US" sz="1600" b="1" err="1" smtClean="0">
                <a:latin typeface="Garamond" panose="02020404030301010803" pitchFamily="18" charset="0"/>
                <a:ea typeface="Times New Roman" panose="02020603050405020304" pitchFamily="18" charset="0"/>
              </a:rPr>
              <a:t>kilometres</a:t>
            </a:r>
            <a:r>
              <a:rPr lang="en-US" sz="1600" smtClean="0">
                <a:latin typeface="Garamond" panose="02020404030301010803" pitchFamily="18" charset="0"/>
                <a:ea typeface="Times New Roman" panose="02020603050405020304" pitchFamily="18" charset="0"/>
              </a:rPr>
              <a:t>?</a:t>
            </a:r>
            <a:endParaRPr lang="en-US" sz="1600"/>
          </a:p>
        </p:txBody>
      </p:sp>
      <p:sp>
        <p:nvSpPr>
          <p:cNvPr id="20" name="Rectangle 19"/>
          <p:cNvSpPr/>
          <p:nvPr/>
        </p:nvSpPr>
        <p:spPr>
          <a:xfrm>
            <a:off x="11220611" y="2727866"/>
            <a:ext cx="806631" cy="461665"/>
          </a:xfrm>
          <a:prstGeom prst="rect">
            <a:avLst/>
          </a:prstGeom>
        </p:spPr>
        <p:txBody>
          <a:bodyPr wrap="none">
            <a:spAutoFit/>
          </a:bodyPr>
          <a:lstStyle/>
          <a:p>
            <a:pPr algn="ctr"/>
            <a:r>
              <a:rPr lang="sv-SE" sz="1200" err="1">
                <a:latin typeface="Garamond" panose="02020404030301010803" pitchFamily="18" charset="0"/>
              </a:rPr>
              <a:t>Electrified</a:t>
            </a:r>
            <a:endParaRPr lang="sv-SE" sz="1200">
              <a:latin typeface="Garamond" panose="02020404030301010803" pitchFamily="18" charset="0"/>
            </a:endParaRPr>
          </a:p>
          <a:p>
            <a:pPr algn="ctr"/>
            <a:r>
              <a:rPr lang="sv-SE" sz="1200">
                <a:latin typeface="Garamond" panose="02020404030301010803" pitchFamily="18" charset="0"/>
              </a:rPr>
              <a:t>cells</a:t>
            </a:r>
            <a:endParaRPr lang="en-US" sz="1200"/>
          </a:p>
        </p:txBody>
      </p:sp>
      <p:sp>
        <p:nvSpPr>
          <p:cNvPr id="21" name="Rectangle 20"/>
          <p:cNvSpPr/>
          <p:nvPr/>
        </p:nvSpPr>
        <p:spPr>
          <a:xfrm>
            <a:off x="10030694" y="2548148"/>
            <a:ext cx="193637" cy="216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017455" y="2520069"/>
            <a:ext cx="240772" cy="276999"/>
          </a:xfrm>
          <a:prstGeom prst="rect">
            <a:avLst/>
          </a:prstGeom>
        </p:spPr>
        <p:txBody>
          <a:bodyPr wrap="none">
            <a:spAutoFit/>
          </a:bodyPr>
          <a:lstStyle/>
          <a:p>
            <a:r>
              <a:rPr lang="en-US" sz="1200">
                <a:latin typeface="Garamond" panose="02020404030301010803" pitchFamily="18" charset="0"/>
                <a:ea typeface="Times New Roman" panose="02020603050405020304" pitchFamily="18" charset="0"/>
              </a:rPr>
              <a:t>?</a:t>
            </a:r>
            <a:endParaRPr lang="en-US" sz="1200"/>
          </a:p>
        </p:txBody>
      </p:sp>
      <p:sp>
        <p:nvSpPr>
          <p:cNvPr id="23" name="Rectangle 22"/>
          <p:cNvSpPr/>
          <p:nvPr/>
        </p:nvSpPr>
        <p:spPr>
          <a:xfrm>
            <a:off x="11308362" y="1780708"/>
            <a:ext cx="193637" cy="216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295123" y="1752629"/>
            <a:ext cx="240772" cy="276999"/>
          </a:xfrm>
          <a:prstGeom prst="rect">
            <a:avLst/>
          </a:prstGeom>
        </p:spPr>
        <p:txBody>
          <a:bodyPr wrap="none">
            <a:spAutoFit/>
          </a:bodyPr>
          <a:lstStyle/>
          <a:p>
            <a:r>
              <a:rPr lang="en-US" sz="1200">
                <a:latin typeface="Garamond" panose="02020404030301010803" pitchFamily="18" charset="0"/>
                <a:ea typeface="Times New Roman" panose="02020603050405020304" pitchFamily="18" charset="0"/>
              </a:rPr>
              <a:t>?</a:t>
            </a:r>
            <a:endParaRPr lang="en-US" sz="1200"/>
          </a:p>
        </p:txBody>
      </p:sp>
      <p:sp>
        <p:nvSpPr>
          <p:cNvPr id="4" name="Rectangle 3"/>
          <p:cNvSpPr/>
          <p:nvPr/>
        </p:nvSpPr>
        <p:spPr>
          <a:xfrm>
            <a:off x="10418376" y="2339614"/>
            <a:ext cx="193637" cy="216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571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51</a:t>
            </a:fld>
            <a:endParaRPr lang="en-GB"/>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8" name="Rounded Rectangle 7"/>
          <p:cNvSpPr/>
          <p:nvPr/>
        </p:nvSpPr>
        <p:spPr>
          <a:xfrm>
            <a:off x="1092622" y="1270306"/>
            <a:ext cx="2747858" cy="203590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73009" y="1300296"/>
            <a:ext cx="2747858" cy="2246769"/>
          </a:xfrm>
          <a:prstGeom prst="rect">
            <a:avLst/>
          </a:prstGeom>
        </p:spPr>
        <p:txBody>
          <a:bodyPr wrap="square">
            <a:spAutoFit/>
          </a:bodyPr>
          <a:lstStyle/>
          <a:p>
            <a:pPr>
              <a:lnSpc>
                <a:spcPct val="130000"/>
              </a:lnSpc>
              <a:spcAft>
                <a:spcPts val="600"/>
              </a:spcAft>
            </a:pPr>
            <a:r>
              <a:rPr lang="en-GB" sz="1600"/>
              <a:t>Based on the optimal </a:t>
            </a:r>
            <a:r>
              <a:rPr lang="en-GB" sz="1600" smtClean="0"/>
              <a:t>split, </a:t>
            </a:r>
            <a:r>
              <a:rPr lang="en-GB" sz="1600"/>
              <a:t>identify per technology:</a:t>
            </a:r>
          </a:p>
          <a:p>
            <a:pPr marL="285750" indent="-285750">
              <a:lnSpc>
                <a:spcPct val="130000"/>
              </a:lnSpc>
              <a:spcAft>
                <a:spcPts val="600"/>
              </a:spcAft>
              <a:buFont typeface="Arial" panose="020B0604020202020204" pitchFamily="34" charset="0"/>
              <a:buChar char="•"/>
            </a:pPr>
            <a:r>
              <a:rPr lang="en-GB" sz="1600"/>
              <a:t>New connections by 2030</a:t>
            </a:r>
          </a:p>
          <a:p>
            <a:pPr marL="285750" indent="-285750">
              <a:lnSpc>
                <a:spcPct val="130000"/>
              </a:lnSpc>
              <a:spcAft>
                <a:spcPts val="600"/>
              </a:spcAft>
              <a:buFont typeface="Arial" panose="020B0604020202020204" pitchFamily="34" charset="0"/>
              <a:buChar char="•"/>
            </a:pPr>
            <a:r>
              <a:rPr lang="en-GB" sz="1600"/>
              <a:t>Additional capacity needed</a:t>
            </a:r>
          </a:p>
          <a:p>
            <a:pPr marL="285750" indent="-285750">
              <a:lnSpc>
                <a:spcPct val="130000"/>
              </a:lnSpc>
              <a:spcAft>
                <a:spcPts val="600"/>
              </a:spcAft>
              <a:buFont typeface="Arial" panose="020B0604020202020204" pitchFamily="34" charset="0"/>
              <a:buChar char="•"/>
            </a:pPr>
            <a:r>
              <a:rPr lang="en-GB" sz="1600" smtClean="0"/>
              <a:t>Investment </a:t>
            </a:r>
            <a:r>
              <a:rPr lang="en-GB" sz="1600"/>
              <a:t>requirements</a:t>
            </a:r>
          </a:p>
          <a:p>
            <a:pPr marL="285750" indent="-285750">
              <a:spcAft>
                <a:spcPts val="2400"/>
              </a:spcAft>
              <a:buFont typeface="Arial" panose="020B0604020202020204" pitchFamily="34" charset="0"/>
              <a:buChar char="•"/>
            </a:pPr>
            <a:endParaRPr lang="en-GB" sz="1600"/>
          </a:p>
        </p:txBody>
      </p:sp>
      <p:sp>
        <p:nvSpPr>
          <p:cNvPr id="15" name="Content Placeholder 2"/>
          <p:cNvSpPr txBox="1">
            <a:spLocks/>
          </p:cNvSpPr>
          <p:nvPr/>
        </p:nvSpPr>
        <p:spPr>
          <a:xfrm>
            <a:off x="1680210" y="235187"/>
            <a:ext cx="6431261"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6</a:t>
            </a:r>
            <a:r>
              <a:rPr lang="en-US" sz="2700"/>
              <a:t>. Results, </a:t>
            </a:r>
            <a:r>
              <a:rPr lang="en-US" sz="2700" smtClean="0"/>
              <a:t>summaries </a:t>
            </a:r>
            <a:r>
              <a:rPr lang="en-US" sz="2700"/>
              <a:t>and v</a:t>
            </a:r>
            <a:r>
              <a:rPr lang="en-US" sz="2700" smtClean="0"/>
              <a:t>isualization</a:t>
            </a:r>
            <a:endParaRPr lang="en-US" sz="2700"/>
          </a:p>
          <a:p>
            <a:pPr algn="l">
              <a:spcAft>
                <a:spcPts val="600"/>
              </a:spcAft>
            </a:pPr>
            <a:endParaRPr lang="en-US" sz="2700"/>
          </a:p>
        </p:txBody>
      </p:sp>
      <p:sp>
        <p:nvSpPr>
          <p:cNvPr id="4" name="Right Arrow 3"/>
          <p:cNvSpPr/>
          <p:nvPr/>
        </p:nvSpPr>
        <p:spPr>
          <a:xfrm>
            <a:off x="4000688" y="2173956"/>
            <a:ext cx="41814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rot="5400000">
            <a:off x="1513596" y="4331523"/>
            <a:ext cx="2040332" cy="4714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849291" y="3577055"/>
            <a:ext cx="6874412" cy="3139031"/>
          </a:xfrm>
          <a:prstGeom prst="rect">
            <a:avLst/>
          </a:prstGeom>
        </p:spPr>
      </p:pic>
      <p:pic>
        <p:nvPicPr>
          <p:cNvPr id="7" name="Picture 6"/>
          <p:cNvPicPr>
            <a:picLocks noChangeAspect="1"/>
          </p:cNvPicPr>
          <p:nvPr/>
        </p:nvPicPr>
        <p:blipFill>
          <a:blip r:embed="rId4"/>
          <a:stretch>
            <a:fillRect/>
          </a:stretch>
        </p:blipFill>
        <p:spPr>
          <a:xfrm>
            <a:off x="4428068" y="959518"/>
            <a:ext cx="5829300" cy="2657475"/>
          </a:xfrm>
          <a:prstGeom prst="rect">
            <a:avLst/>
          </a:prstGeom>
        </p:spPr>
      </p:pic>
    </p:spTree>
    <p:extLst>
      <p:ext uri="{BB962C8B-B14F-4D97-AF65-F5344CB8AC3E}">
        <p14:creationId xmlns:p14="http://schemas.microsoft.com/office/powerpoint/2010/main" val="1763908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87608"/>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52</a:t>
            </a:fld>
            <a:endParaRPr lang="en-GB"/>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pic>
        <p:nvPicPr>
          <p:cNvPr id="12" name="Picture 11"/>
          <p:cNvPicPr>
            <a:picLocks noChangeAspect="1"/>
          </p:cNvPicPr>
          <p:nvPr/>
        </p:nvPicPr>
        <p:blipFill>
          <a:blip r:embed="rId4"/>
          <a:stretch>
            <a:fillRect/>
          </a:stretch>
        </p:blipFill>
        <p:spPr>
          <a:xfrm>
            <a:off x="145143" y="1703070"/>
            <a:ext cx="4933950" cy="1943100"/>
          </a:xfrm>
          <a:prstGeom prst="rect">
            <a:avLst/>
          </a:prstGeom>
        </p:spPr>
      </p:pic>
      <p:pic>
        <p:nvPicPr>
          <p:cNvPr id="14" name="Picture 13"/>
          <p:cNvPicPr>
            <a:picLocks noChangeAspect="1"/>
          </p:cNvPicPr>
          <p:nvPr/>
        </p:nvPicPr>
        <p:blipFill>
          <a:blip r:embed="rId5"/>
          <a:stretch>
            <a:fillRect/>
          </a:stretch>
        </p:blipFill>
        <p:spPr>
          <a:xfrm>
            <a:off x="1648188" y="1703070"/>
            <a:ext cx="245745" cy="322388"/>
          </a:xfrm>
          <a:prstGeom prst="rect">
            <a:avLst/>
          </a:prstGeom>
        </p:spPr>
      </p:pic>
    </p:spTree>
    <p:extLst>
      <p:ext uri="{BB962C8B-B14F-4D97-AF65-F5344CB8AC3E}">
        <p14:creationId xmlns:p14="http://schemas.microsoft.com/office/powerpoint/2010/main" val="3200261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53</a:t>
            </a:fld>
            <a:endParaRPr lang="en-GB"/>
          </a:p>
        </p:txBody>
      </p:sp>
      <p:sp>
        <p:nvSpPr>
          <p:cNvPr id="8" name="Rectangle 7"/>
          <p:cNvSpPr/>
          <p:nvPr/>
        </p:nvSpPr>
        <p:spPr>
          <a:xfrm>
            <a:off x="404261" y="2016859"/>
            <a:ext cx="5639319" cy="3724096"/>
          </a:xfrm>
          <a:prstGeom prst="rect">
            <a:avLst/>
          </a:prstGeom>
        </p:spPr>
        <p:txBody>
          <a:bodyPr wrap="square">
            <a:spAutoFit/>
          </a:bodyPr>
          <a:lstStyle/>
          <a:p>
            <a:pPr algn="ctr">
              <a:spcAft>
                <a:spcPts val="800"/>
              </a:spcAft>
            </a:pPr>
            <a:r>
              <a:rPr lang="en-GB" sz="2400" b="1" u="sng"/>
              <a:t>Group A</a:t>
            </a:r>
            <a:endParaRPr lang="en-GB" sz="2400"/>
          </a:p>
          <a:p>
            <a:pPr marL="342900" indent="-342900">
              <a:spcAft>
                <a:spcPts val="800"/>
              </a:spcAft>
              <a:buFont typeface="Arial" panose="020B0604020202020204" pitchFamily="34" charset="0"/>
              <a:buChar char="•"/>
            </a:pPr>
            <a:r>
              <a:rPr lang="en-GB" sz="2400"/>
              <a:t>What are the most important hindrances to full electrification of Uganda?</a:t>
            </a:r>
          </a:p>
          <a:p>
            <a:pPr marL="342900" indent="-342900">
              <a:spcAft>
                <a:spcPts val="800"/>
              </a:spcAft>
              <a:buFont typeface="Arial" panose="020B0604020202020204" pitchFamily="34" charset="0"/>
              <a:buChar char="•"/>
            </a:pPr>
            <a:r>
              <a:rPr lang="en-GB" sz="2400"/>
              <a:t>What is the electrification strategy that Uganda should follow in order to achieve this goal by 2030?</a:t>
            </a:r>
          </a:p>
          <a:p>
            <a:pPr marL="342900" indent="-342900">
              <a:spcAft>
                <a:spcPts val="800"/>
              </a:spcAft>
              <a:buFont typeface="Arial" panose="020B0604020202020204" pitchFamily="34" charset="0"/>
              <a:buChar char="•"/>
            </a:pPr>
            <a:r>
              <a:rPr lang="en-GB" sz="2400"/>
              <a:t>What is the suggested energy policy that </a:t>
            </a:r>
            <a:r>
              <a:rPr lang="en-GB" sz="2400">
                <a:solidFill>
                  <a:srgbClr val="FF0000"/>
                </a:solidFill>
              </a:rPr>
              <a:t>could</a:t>
            </a:r>
            <a:r>
              <a:rPr lang="en-GB" sz="2400"/>
              <a:t> facilitate the implementation of the electrification strategy?</a:t>
            </a:r>
          </a:p>
        </p:txBody>
      </p:sp>
      <p:sp>
        <p:nvSpPr>
          <p:cNvPr id="11" name="Rectangle 10"/>
          <p:cNvSpPr/>
          <p:nvPr/>
        </p:nvSpPr>
        <p:spPr>
          <a:xfrm>
            <a:off x="6233963" y="2016858"/>
            <a:ext cx="5755907" cy="2985433"/>
          </a:xfrm>
          <a:prstGeom prst="rect">
            <a:avLst/>
          </a:prstGeom>
        </p:spPr>
        <p:txBody>
          <a:bodyPr wrap="square">
            <a:spAutoFit/>
          </a:bodyPr>
          <a:lstStyle/>
          <a:p>
            <a:pPr algn="ctr">
              <a:spcAft>
                <a:spcPts val="800"/>
              </a:spcAft>
            </a:pPr>
            <a:r>
              <a:rPr lang="en-GB" sz="2400" b="1" u="sng"/>
              <a:t>Group B</a:t>
            </a:r>
          </a:p>
          <a:p>
            <a:pPr marL="342900" indent="-342900">
              <a:spcAft>
                <a:spcPts val="800"/>
              </a:spcAft>
              <a:buFont typeface="Arial" panose="020B0604020202020204" pitchFamily="34" charset="0"/>
              <a:buChar char="•"/>
            </a:pPr>
            <a:r>
              <a:rPr lang="en-GB" sz="2400"/>
              <a:t>What are the main electrification challenges in the country?</a:t>
            </a:r>
          </a:p>
          <a:p>
            <a:pPr marL="342900" indent="-342900">
              <a:spcAft>
                <a:spcPts val="800"/>
              </a:spcAft>
              <a:buFont typeface="Arial" panose="020B0604020202020204" pitchFamily="34" charset="0"/>
              <a:buChar char="•"/>
            </a:pPr>
            <a:r>
              <a:rPr lang="en-GB" sz="2400"/>
              <a:t>What is the optimal electrification option identified?</a:t>
            </a:r>
          </a:p>
          <a:p>
            <a:pPr marL="342900" indent="-342900">
              <a:spcAft>
                <a:spcPts val="800"/>
              </a:spcAft>
              <a:buFont typeface="Arial" panose="020B0604020202020204" pitchFamily="34" charset="0"/>
              <a:buChar char="•"/>
            </a:pPr>
            <a:r>
              <a:rPr lang="en-GB" sz="2400"/>
              <a:t>Is the policy proposed by </a:t>
            </a:r>
            <a:r>
              <a:rPr lang="en-GB" sz="2400" smtClean="0"/>
              <a:t>Group </a:t>
            </a:r>
            <a:r>
              <a:rPr lang="en-GB" sz="2400"/>
              <a:t>A consistent with the findings here?</a:t>
            </a:r>
          </a:p>
        </p:txBody>
      </p:sp>
      <p:sp>
        <p:nvSpPr>
          <p:cNvPr id="12" name="Rectangle 11"/>
          <p:cNvSpPr/>
          <p:nvPr/>
        </p:nvSpPr>
        <p:spPr>
          <a:xfrm>
            <a:off x="1456537" y="6108025"/>
            <a:ext cx="9174079" cy="430887"/>
          </a:xfrm>
          <a:prstGeom prst="rect">
            <a:avLst/>
          </a:prstGeom>
        </p:spPr>
        <p:txBody>
          <a:bodyPr wrap="square">
            <a:spAutoFit/>
          </a:bodyPr>
          <a:lstStyle/>
          <a:p>
            <a:pPr algn="ctr">
              <a:spcAft>
                <a:spcPts val="800"/>
              </a:spcAft>
            </a:pPr>
            <a:r>
              <a:rPr lang="en-GB" sz="2200">
                <a:solidFill>
                  <a:srgbClr val="FF0000"/>
                </a:solidFill>
              </a:rPr>
              <a:t>Find the optimal pathways that will allow full electrification of Uganda by </a:t>
            </a:r>
            <a:r>
              <a:rPr lang="en-GB" sz="2200" smtClean="0">
                <a:solidFill>
                  <a:srgbClr val="FF0000"/>
                </a:solidFill>
              </a:rPr>
              <a:t>2030.</a:t>
            </a:r>
            <a:endParaRPr lang="en-GB" sz="2200">
              <a:solidFill>
                <a:srgbClr val="FF0000"/>
              </a:solidFill>
            </a:endParaRPr>
          </a:p>
        </p:txBody>
      </p:sp>
      <p:cxnSp>
        <p:nvCxnSpPr>
          <p:cNvPr id="18" name="Straight Connector 17"/>
          <p:cNvCxnSpPr/>
          <p:nvPr/>
        </p:nvCxnSpPr>
        <p:spPr>
          <a:xfrm>
            <a:off x="6043580" y="2324930"/>
            <a:ext cx="1086" cy="3217136"/>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01995" y="209150"/>
            <a:ext cx="6678033" cy="769441"/>
          </a:xfrm>
          <a:prstGeom prst="rect">
            <a:avLst/>
          </a:prstGeom>
        </p:spPr>
        <p:txBody>
          <a:bodyPr wrap="square">
            <a:spAutoFit/>
          </a:bodyPr>
          <a:lstStyle/>
          <a:p>
            <a:r>
              <a:rPr lang="sv-SE" sz="4400" err="1">
                <a:latin typeface="+mj-lt"/>
              </a:rPr>
              <a:t>Discussion</a:t>
            </a:r>
            <a:r>
              <a:rPr lang="sv-SE" sz="4400">
                <a:latin typeface="+mj-lt"/>
              </a:rPr>
              <a:t> </a:t>
            </a:r>
            <a:r>
              <a:rPr lang="sv-SE" sz="4400" smtClean="0">
                <a:latin typeface="+mj-lt"/>
              </a:rPr>
              <a:t>– Groups </a:t>
            </a:r>
            <a:r>
              <a:rPr lang="sv-SE" sz="4400">
                <a:latin typeface="+mj-lt"/>
              </a:rPr>
              <a:t>A </a:t>
            </a:r>
            <a:r>
              <a:rPr lang="sv-SE" sz="4400" smtClean="0">
                <a:latin typeface="+mj-lt"/>
              </a:rPr>
              <a:t>and </a:t>
            </a:r>
            <a:r>
              <a:rPr lang="sv-SE" sz="4400">
                <a:latin typeface="+mj-lt"/>
              </a:rPr>
              <a:t>B</a:t>
            </a:r>
            <a:endParaRPr lang="en-US" sz="4400">
              <a:latin typeface="+mj-lt"/>
            </a:endParaRPr>
          </a:p>
        </p:txBody>
      </p:sp>
      <p:sp>
        <p:nvSpPr>
          <p:cNvPr id="10" name="Rectangle 9"/>
          <p:cNvSpPr/>
          <p:nvPr/>
        </p:nvSpPr>
        <p:spPr>
          <a:xfrm>
            <a:off x="823275" y="1086313"/>
            <a:ext cx="10440605" cy="769441"/>
          </a:xfrm>
          <a:prstGeom prst="rect">
            <a:avLst/>
          </a:prstGeom>
        </p:spPr>
        <p:txBody>
          <a:bodyPr wrap="square">
            <a:spAutoFit/>
          </a:bodyPr>
          <a:lstStyle/>
          <a:p>
            <a:pPr algn="ctr">
              <a:spcAft>
                <a:spcPts val="800"/>
              </a:spcAft>
            </a:pPr>
            <a:r>
              <a:rPr lang="en-US" sz="2200"/>
              <a:t>Compare findings, </a:t>
            </a:r>
            <a:r>
              <a:rPr lang="en-US" sz="2200" err="1" smtClean="0"/>
              <a:t>analyse</a:t>
            </a:r>
            <a:r>
              <a:rPr lang="en-US" sz="2200" smtClean="0"/>
              <a:t> </a:t>
            </a:r>
            <a:r>
              <a:rPr lang="en-US" sz="2200"/>
              <a:t>and discuss potential </a:t>
            </a:r>
            <a:r>
              <a:rPr lang="en-US" sz="2200" smtClean="0"/>
              <a:t>differences, </a:t>
            </a:r>
            <a:r>
              <a:rPr lang="en-US" sz="2200"/>
              <a:t>and collaboratively suggest improvements in the electrification planning process. </a:t>
            </a:r>
            <a:endParaRPr lang="en-GB" sz="2200">
              <a:solidFill>
                <a:srgbClr val="FF0000"/>
              </a:solidFill>
            </a:endParaRPr>
          </a:p>
        </p:txBody>
      </p:sp>
    </p:spTree>
    <p:extLst>
      <p:ext uri="{BB962C8B-B14F-4D97-AF65-F5344CB8AC3E}">
        <p14:creationId xmlns:p14="http://schemas.microsoft.com/office/powerpoint/2010/main" val="1355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54</a:t>
            </a:fld>
            <a:endParaRPr lang="en-GB">
              <a:solidFill>
                <a:schemeClr val="bg1"/>
              </a:solidFill>
            </a:endParaRPr>
          </a:p>
        </p:txBody>
      </p:sp>
      <p:sp>
        <p:nvSpPr>
          <p:cNvPr id="10" name="Content Placeholder 2"/>
          <p:cNvSpPr txBox="1">
            <a:spLocks/>
          </p:cNvSpPr>
          <p:nvPr/>
        </p:nvSpPr>
        <p:spPr>
          <a:xfrm>
            <a:off x="1838850" y="1109574"/>
            <a:ext cx="8676750" cy="3569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3000"/>
              </a:spcAft>
            </a:pPr>
            <a:r>
              <a:rPr lang="sv-SE" sz="4400"/>
              <a:t>For </a:t>
            </a:r>
            <a:r>
              <a:rPr lang="sv-SE" sz="4400" err="1"/>
              <a:t>further</a:t>
            </a:r>
            <a:r>
              <a:rPr lang="sv-SE" sz="4400"/>
              <a:t> </a:t>
            </a:r>
            <a:r>
              <a:rPr lang="sv-SE" sz="4400" err="1" smtClean="0"/>
              <a:t>questions</a:t>
            </a:r>
            <a:r>
              <a:rPr lang="sv-SE" sz="4400" smtClean="0"/>
              <a:t>, </a:t>
            </a:r>
            <a:r>
              <a:rPr lang="sv-SE" sz="4400" err="1"/>
              <a:t>please</a:t>
            </a:r>
            <a:r>
              <a:rPr lang="sv-SE" sz="4400"/>
              <a:t> </a:t>
            </a:r>
            <a:r>
              <a:rPr lang="sv-SE" sz="4400" err="1"/>
              <a:t>refer</a:t>
            </a:r>
            <a:r>
              <a:rPr lang="sv-SE" sz="4400"/>
              <a:t> to</a:t>
            </a:r>
          </a:p>
          <a:p>
            <a:pPr marL="800100" algn="l">
              <a:spcAft>
                <a:spcPts val="600"/>
              </a:spcAft>
            </a:pPr>
            <a:r>
              <a:rPr lang="sv-SE" sz="2500"/>
              <a:t>Dimitrios </a:t>
            </a:r>
            <a:r>
              <a:rPr lang="sv-SE" sz="2500" err="1"/>
              <a:t>Mentis</a:t>
            </a:r>
            <a:r>
              <a:rPr lang="sv-SE" sz="2500"/>
              <a:t> – </a:t>
            </a:r>
            <a:r>
              <a:rPr lang="sv-SE" sz="2500">
                <a:solidFill>
                  <a:srgbClr val="7030A0"/>
                </a:solidFill>
              </a:rPr>
              <a:t>dimitris.mentis@desa.kth.se</a:t>
            </a:r>
          </a:p>
          <a:p>
            <a:pPr marL="800100" algn="l">
              <a:spcAft>
                <a:spcPts val="600"/>
              </a:spcAft>
            </a:pPr>
            <a:r>
              <a:rPr lang="sv-SE" sz="2500"/>
              <a:t>Mark Howells – </a:t>
            </a:r>
            <a:r>
              <a:rPr lang="sv-SE" sz="2500">
                <a:solidFill>
                  <a:srgbClr val="7030A0"/>
                </a:solidFill>
              </a:rPr>
              <a:t>mark.howells@energy.kth.se</a:t>
            </a:r>
          </a:p>
          <a:p>
            <a:pPr marL="800100" algn="l">
              <a:spcAft>
                <a:spcPts val="600"/>
              </a:spcAft>
            </a:pPr>
            <a:r>
              <a:rPr lang="sv-SE" sz="2500"/>
              <a:t>Alexandros Korkovelos – </a:t>
            </a:r>
            <a:r>
              <a:rPr lang="sv-SE" sz="2500">
                <a:solidFill>
                  <a:srgbClr val="7030A0"/>
                </a:solidFill>
              </a:rPr>
              <a:t>alekor@desa.kth.se</a:t>
            </a:r>
          </a:p>
          <a:p>
            <a:pPr>
              <a:spcAft>
                <a:spcPts val="600"/>
              </a:spcAft>
            </a:pPr>
            <a:endParaRPr lang="en-GB">
              <a:solidFill>
                <a:srgbClr val="7030A0"/>
              </a:solidFill>
            </a:endParaRPr>
          </a:p>
          <a:p>
            <a:endParaRPr lang="en-GB"/>
          </a:p>
        </p:txBody>
      </p:sp>
      <p:sp>
        <p:nvSpPr>
          <p:cNvPr id="11" name="Ορθογώνιο 1"/>
          <p:cNvSpPr/>
          <p:nvPr/>
        </p:nvSpPr>
        <p:spPr>
          <a:xfrm>
            <a:off x="4638553" y="5010502"/>
            <a:ext cx="2621890" cy="769441"/>
          </a:xfrm>
          <a:prstGeom prst="rect">
            <a:avLst/>
          </a:prstGeom>
        </p:spPr>
        <p:txBody>
          <a:bodyPr wrap="square">
            <a:spAutoFit/>
          </a:bodyPr>
          <a:lstStyle/>
          <a:p>
            <a:pPr>
              <a:spcAft>
                <a:spcPts val="1800"/>
              </a:spcAft>
            </a:pPr>
            <a:r>
              <a:rPr lang="sv-SE" sz="4400"/>
              <a:t>Thank you</a:t>
            </a:r>
          </a:p>
        </p:txBody>
      </p:sp>
    </p:spTree>
    <p:extLst>
      <p:ext uri="{BB962C8B-B14F-4D97-AF65-F5344CB8AC3E}">
        <p14:creationId xmlns:p14="http://schemas.microsoft.com/office/powerpoint/2010/main" val="91064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6</a:t>
            </a:fld>
            <a:endParaRPr lang="en-GB">
              <a:solidFill>
                <a:schemeClr val="bg1"/>
              </a:solidFill>
            </a:endParaRPr>
          </a:p>
        </p:txBody>
      </p:sp>
      <p:sp>
        <p:nvSpPr>
          <p:cNvPr id="5" name="Rectangle 4"/>
          <p:cNvSpPr/>
          <p:nvPr/>
        </p:nvSpPr>
        <p:spPr>
          <a:xfrm>
            <a:off x="2458064" y="2593568"/>
            <a:ext cx="6815563" cy="972574"/>
          </a:xfrm>
          <a:prstGeom prst="rect">
            <a:avLst/>
          </a:prstGeom>
        </p:spPr>
        <p:txBody>
          <a:bodyPr wrap="square">
            <a:spAutoFit/>
          </a:bodyPr>
          <a:lstStyle/>
          <a:p>
            <a:pPr algn="ctr">
              <a:lnSpc>
                <a:spcPct val="130000"/>
              </a:lnSpc>
              <a:spcAft>
                <a:spcPts val="600"/>
              </a:spcAft>
            </a:pPr>
            <a:r>
              <a:rPr lang="sv-SE" sz="4400" b="1"/>
              <a:t>ONSSET in </a:t>
            </a:r>
            <a:r>
              <a:rPr lang="sv-SE" sz="4400" b="1" err="1"/>
              <a:t>s</a:t>
            </a:r>
            <a:r>
              <a:rPr lang="sv-SE" sz="4400" b="1" err="1" smtClean="0"/>
              <a:t>ix</a:t>
            </a:r>
            <a:r>
              <a:rPr lang="sv-SE" sz="4400" b="1" smtClean="0"/>
              <a:t> </a:t>
            </a:r>
            <a:r>
              <a:rPr lang="sv-SE" sz="4400" b="1"/>
              <a:t>s</a:t>
            </a:r>
            <a:r>
              <a:rPr lang="sv-SE" sz="4400" b="1" smtClean="0"/>
              <a:t>teps</a:t>
            </a:r>
            <a:endParaRPr lang="sv-SE" sz="4400" b="1"/>
          </a:p>
        </p:txBody>
      </p:sp>
    </p:spTree>
    <p:extLst>
      <p:ext uri="{BB962C8B-B14F-4D97-AF65-F5344CB8AC3E}">
        <p14:creationId xmlns:p14="http://schemas.microsoft.com/office/powerpoint/2010/main" val="333034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795" y="1570136"/>
            <a:ext cx="8673163" cy="3597515"/>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7</a:t>
            </a:fld>
            <a:endParaRPr lang="en-GB"/>
          </a:p>
        </p:txBody>
      </p:sp>
      <p:sp>
        <p:nvSpPr>
          <p:cNvPr id="9" name="Content Placeholder 2"/>
          <p:cNvSpPr txBox="1">
            <a:spLocks/>
          </p:cNvSpPr>
          <p:nvPr/>
        </p:nvSpPr>
        <p:spPr>
          <a:xfrm>
            <a:off x="1680369" y="265891"/>
            <a:ext cx="8786666"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1</a:t>
            </a:r>
            <a:r>
              <a:rPr lang="en-US" sz="2700"/>
              <a:t>. Acquire the necessary GIS data for the area of interest</a:t>
            </a:r>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
        <p:nvSpPr>
          <p:cNvPr id="137" name="Content Placeholder 2"/>
          <p:cNvSpPr txBox="1">
            <a:spLocks/>
          </p:cNvSpPr>
          <p:nvPr/>
        </p:nvSpPr>
        <p:spPr>
          <a:xfrm>
            <a:off x="3008055" y="752261"/>
            <a:ext cx="6131293" cy="362084"/>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000"/>
              <a:t>A GIS environment (ArcGIS, QGIS, GRASS) is required</a:t>
            </a:r>
          </a:p>
        </p:txBody>
      </p:sp>
      <p:sp>
        <p:nvSpPr>
          <p:cNvPr id="14" name="Rounded Rectangle 13"/>
          <p:cNvSpPr/>
          <p:nvPr/>
        </p:nvSpPr>
        <p:spPr>
          <a:xfrm>
            <a:off x="739917" y="2042918"/>
            <a:ext cx="3686536" cy="12329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8658" y="2101747"/>
            <a:ext cx="3607107" cy="1077218"/>
          </a:xfrm>
          <a:prstGeom prst="rect">
            <a:avLst/>
          </a:prstGeom>
        </p:spPr>
        <p:txBody>
          <a:bodyPr wrap="square">
            <a:spAutoFit/>
          </a:bodyPr>
          <a:lstStyle/>
          <a:p>
            <a:pPr algn="ctr">
              <a:spcAft>
                <a:spcPts val="2400"/>
              </a:spcAft>
            </a:pPr>
            <a:r>
              <a:rPr lang="en-GB" sz="1600"/>
              <a:t>The population </a:t>
            </a:r>
            <a:r>
              <a:rPr lang="en-GB" sz="1600" b="1"/>
              <a:t>density</a:t>
            </a:r>
            <a:r>
              <a:rPr lang="en-GB" sz="1600"/>
              <a:t> and </a:t>
            </a:r>
            <a:r>
              <a:rPr lang="en-GB" sz="1600" b="1"/>
              <a:t>distribution</a:t>
            </a:r>
            <a:r>
              <a:rPr lang="en-GB" sz="1600"/>
              <a:t> </a:t>
            </a:r>
            <a:r>
              <a:rPr lang="en-GB" sz="1600" smtClean="0"/>
              <a:t>are </a:t>
            </a:r>
            <a:r>
              <a:rPr lang="en-GB" sz="1600"/>
              <a:t>publicly available at a global scale. Data from </a:t>
            </a:r>
            <a:r>
              <a:rPr lang="en-GB" sz="1600" b="1"/>
              <a:t>domestic statistical bureaus</a:t>
            </a:r>
            <a:r>
              <a:rPr lang="en-GB" sz="1600"/>
              <a:t> can be used if available. </a:t>
            </a:r>
          </a:p>
        </p:txBody>
      </p:sp>
      <p:cxnSp>
        <p:nvCxnSpPr>
          <p:cNvPr id="16" name="Straight Arrow Connector 15"/>
          <p:cNvCxnSpPr/>
          <p:nvPr/>
        </p:nvCxnSpPr>
        <p:spPr>
          <a:xfrm flipH="1">
            <a:off x="4457712" y="2265655"/>
            <a:ext cx="405479" cy="18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2117314" y="5569052"/>
            <a:ext cx="2714618" cy="86098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117314" y="5599042"/>
            <a:ext cx="2745877" cy="830997"/>
          </a:xfrm>
          <a:prstGeom prst="rect">
            <a:avLst/>
          </a:prstGeom>
        </p:spPr>
        <p:txBody>
          <a:bodyPr wrap="square">
            <a:spAutoFit/>
          </a:bodyPr>
          <a:lstStyle/>
          <a:p>
            <a:pPr algn="ctr">
              <a:spcAft>
                <a:spcPts val="2400"/>
              </a:spcAft>
            </a:pPr>
            <a:r>
              <a:rPr lang="en-GB" sz="1600"/>
              <a:t>Information about the current </a:t>
            </a:r>
            <a:r>
              <a:rPr lang="en-GB" sz="1600" b="1"/>
              <a:t>grid infrastructure </a:t>
            </a:r>
            <a:r>
              <a:rPr lang="en-GB" sz="1600"/>
              <a:t>– </a:t>
            </a:r>
            <a:r>
              <a:rPr lang="en-GB" sz="1600" smtClean="0"/>
              <a:t>where </a:t>
            </a:r>
            <a:r>
              <a:rPr lang="en-GB" sz="1600"/>
              <a:t>and what is available?</a:t>
            </a:r>
          </a:p>
        </p:txBody>
      </p:sp>
      <p:pic>
        <p:nvPicPr>
          <p:cNvPr id="20" name="Picture 19"/>
          <p:cNvPicPr>
            <a:picLocks noChangeAspect="1"/>
          </p:cNvPicPr>
          <p:nvPr/>
        </p:nvPicPr>
        <p:blipFill>
          <a:blip r:embed="rId4"/>
          <a:stretch>
            <a:fillRect/>
          </a:stretch>
        </p:blipFill>
        <p:spPr>
          <a:xfrm>
            <a:off x="1680368" y="5167651"/>
            <a:ext cx="3488397" cy="323850"/>
          </a:xfrm>
          <a:prstGeom prst="rect">
            <a:avLst/>
          </a:prstGeom>
        </p:spPr>
      </p:pic>
      <p:sp>
        <p:nvSpPr>
          <p:cNvPr id="21" name="Rounded Rectangle 20"/>
          <p:cNvSpPr/>
          <p:nvPr/>
        </p:nvSpPr>
        <p:spPr>
          <a:xfrm>
            <a:off x="6585487" y="5569052"/>
            <a:ext cx="2527040" cy="86098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83209" y="5599042"/>
            <a:ext cx="2556139" cy="830997"/>
          </a:xfrm>
          <a:prstGeom prst="rect">
            <a:avLst/>
          </a:prstGeom>
        </p:spPr>
        <p:txBody>
          <a:bodyPr wrap="square">
            <a:spAutoFit/>
          </a:bodyPr>
          <a:lstStyle/>
          <a:p>
            <a:pPr algn="ctr">
              <a:spcAft>
                <a:spcPts val="2400"/>
              </a:spcAft>
            </a:pPr>
            <a:r>
              <a:rPr lang="en-GB" sz="1600"/>
              <a:t>Information about resources availability – </a:t>
            </a:r>
            <a:r>
              <a:rPr lang="en-GB" sz="1600" smtClean="0"/>
              <a:t>where </a:t>
            </a:r>
            <a:r>
              <a:rPr lang="en-GB" sz="1600"/>
              <a:t>and what is available?</a:t>
            </a:r>
          </a:p>
        </p:txBody>
      </p:sp>
      <p:pic>
        <p:nvPicPr>
          <p:cNvPr id="23" name="Picture 22"/>
          <p:cNvPicPr>
            <a:picLocks noChangeAspect="1"/>
          </p:cNvPicPr>
          <p:nvPr/>
        </p:nvPicPr>
        <p:blipFill>
          <a:blip r:embed="rId4"/>
          <a:stretch>
            <a:fillRect/>
          </a:stretch>
        </p:blipFill>
        <p:spPr>
          <a:xfrm>
            <a:off x="5563402" y="5167651"/>
            <a:ext cx="4552749" cy="323850"/>
          </a:xfrm>
          <a:prstGeom prst="rect">
            <a:avLst/>
          </a:prstGeom>
        </p:spPr>
      </p:pic>
      <p:sp>
        <p:nvSpPr>
          <p:cNvPr id="24" name="Rounded Rectangle 23"/>
          <p:cNvSpPr/>
          <p:nvPr/>
        </p:nvSpPr>
        <p:spPr>
          <a:xfrm>
            <a:off x="8714036" y="2100673"/>
            <a:ext cx="1882982" cy="106666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714036" y="2056324"/>
            <a:ext cx="1914241" cy="1077218"/>
          </a:xfrm>
          <a:prstGeom prst="rect">
            <a:avLst/>
          </a:prstGeom>
        </p:spPr>
        <p:txBody>
          <a:bodyPr wrap="square">
            <a:spAutoFit/>
          </a:bodyPr>
          <a:lstStyle/>
          <a:p>
            <a:pPr algn="ctr">
              <a:spcAft>
                <a:spcPts val="2400"/>
              </a:spcAft>
            </a:pPr>
            <a:r>
              <a:rPr lang="en-GB" sz="1600"/>
              <a:t>What should be the </a:t>
            </a:r>
            <a:r>
              <a:rPr lang="en-GB" sz="1600" b="1"/>
              <a:t>electricity consumption level </a:t>
            </a:r>
            <a:r>
              <a:rPr lang="en-GB" sz="1600"/>
              <a:t>per household?</a:t>
            </a:r>
          </a:p>
        </p:txBody>
      </p:sp>
      <p:cxnSp>
        <p:nvCxnSpPr>
          <p:cNvPr id="26" name="Straight Arrow Connector 25"/>
          <p:cNvCxnSpPr/>
          <p:nvPr/>
        </p:nvCxnSpPr>
        <p:spPr>
          <a:xfrm rot="10800000" flipH="1">
            <a:off x="8202702" y="2265655"/>
            <a:ext cx="405479" cy="1842"/>
          </a:xfrm>
          <a:prstGeom prst="straightConnector1">
            <a:avLst/>
          </a:prstGeom>
          <a:ln>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315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3487966"/>
              </p:ext>
            </p:extLst>
          </p:nvPr>
        </p:nvGraphicFramePr>
        <p:xfrm>
          <a:off x="610997" y="1479858"/>
          <a:ext cx="5289552" cy="3698817"/>
        </p:xfrm>
        <a:graphic>
          <a:graphicData uri="http://schemas.openxmlformats.org/drawingml/2006/table">
            <a:tbl>
              <a:tblPr>
                <a:tableStyleId>{5C22544A-7EE6-4342-B048-85BDC9FD1C3A}</a:tableStyleId>
              </a:tblPr>
              <a:tblGrid>
                <a:gridCol w="467867">
                  <a:extLst>
                    <a:ext uri="{9D8B030D-6E8A-4147-A177-3AD203B41FA5}">
                      <a16:colId xmlns="" xmlns:a16="http://schemas.microsoft.com/office/drawing/2014/main" val="3977374893"/>
                    </a:ext>
                  </a:extLst>
                </a:gridCol>
                <a:gridCol w="2849014">
                  <a:extLst>
                    <a:ext uri="{9D8B030D-6E8A-4147-A177-3AD203B41FA5}">
                      <a16:colId xmlns="" xmlns:a16="http://schemas.microsoft.com/office/drawing/2014/main" val="3482461042"/>
                    </a:ext>
                  </a:extLst>
                </a:gridCol>
                <a:gridCol w="1972671">
                  <a:extLst>
                    <a:ext uri="{9D8B030D-6E8A-4147-A177-3AD203B41FA5}">
                      <a16:colId xmlns="" xmlns:a16="http://schemas.microsoft.com/office/drawing/2014/main" val="4099784436"/>
                    </a:ext>
                  </a:extLst>
                </a:gridCol>
              </a:tblGrid>
              <a:tr h="238636">
                <a:tc>
                  <a:txBody>
                    <a:bodyPr/>
                    <a:lstStyle/>
                    <a:p>
                      <a:pPr algn="ctr" fontAlgn="ctr"/>
                      <a:r>
                        <a:rPr lang="en-US" sz="2000" b="1" u="none" strike="noStrike">
                          <a:effectLst/>
                        </a:rPr>
                        <a:t>#</a:t>
                      </a:r>
                      <a:endParaRPr lang="en-US" sz="2000" b="1"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b="1" u="none" strike="noStrike">
                          <a:effectLst/>
                        </a:rPr>
                        <a:t>Dataset</a:t>
                      </a:r>
                      <a:endParaRPr lang="en-US" sz="2000" b="1"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b="1" u="none" strike="noStrike">
                          <a:effectLst/>
                        </a:rPr>
                        <a:t>Type</a:t>
                      </a:r>
                      <a:endParaRPr lang="en-US" sz="2000" b="1"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207396817"/>
                  </a:ext>
                </a:extLst>
              </a:tr>
              <a:tr h="438002">
                <a:tc>
                  <a:txBody>
                    <a:bodyPr/>
                    <a:lstStyle/>
                    <a:p>
                      <a:pPr algn="ctr" fontAlgn="ctr"/>
                      <a:r>
                        <a:rPr lang="en-US" sz="1600" u="none" strike="noStrike">
                          <a:effectLst/>
                        </a:rPr>
                        <a:t>1</a:t>
                      </a:r>
                      <a:endParaRPr lang="en-US" sz="16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Population density </a:t>
                      </a:r>
                      <a:r>
                        <a:rPr lang="en-US" sz="1800" u="none" strike="noStrike" smtClean="0">
                          <a:effectLst/>
                        </a:rPr>
                        <a:t>and</a:t>
                      </a:r>
                      <a:r>
                        <a:rPr lang="en-US" sz="1800" u="none" strike="noStrike" baseline="0" smtClean="0">
                          <a:effectLst/>
                        </a:rPr>
                        <a:t> </a:t>
                      </a:r>
                      <a:r>
                        <a:rPr lang="en-US" sz="1800" u="none" strike="noStrike" smtClean="0">
                          <a:effectLst/>
                        </a:rPr>
                        <a:t>distribution</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Raster</a:t>
                      </a:r>
                      <a:endParaRPr lang="en-US" sz="18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642164260"/>
                  </a:ext>
                </a:extLst>
              </a:tr>
              <a:tr h="467896">
                <a:tc>
                  <a:txBody>
                    <a:bodyPr/>
                    <a:lstStyle/>
                    <a:p>
                      <a:pPr algn="ctr" fontAlgn="ctr"/>
                      <a:r>
                        <a:rPr lang="en-US" sz="1600" u="none" strike="noStrike">
                          <a:effectLst/>
                        </a:rPr>
                        <a:t>2</a:t>
                      </a:r>
                      <a:endParaRPr lang="en-US" sz="16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Administrative boundaries</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Raster </a:t>
                      </a:r>
                      <a:endParaRPr lang="en-US" sz="18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91213986"/>
                  </a:ext>
                </a:extLst>
              </a:tr>
              <a:tr h="349573">
                <a:tc>
                  <a:txBody>
                    <a:bodyPr/>
                    <a:lstStyle/>
                    <a:p>
                      <a:pPr algn="ctr" fontAlgn="ctr"/>
                      <a:r>
                        <a:rPr lang="en-US" sz="1600" u="none" strike="noStrike">
                          <a:effectLst/>
                        </a:rPr>
                        <a:t>3</a:t>
                      </a:r>
                      <a:endParaRPr lang="en-US" sz="16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Existing grid network</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Line </a:t>
                      </a:r>
                      <a:r>
                        <a:rPr lang="en-US" sz="1800" u="none" strike="noStrike" err="1">
                          <a:effectLst/>
                        </a:rPr>
                        <a:t>shapefile</a:t>
                      </a:r>
                      <a:endParaRPr lang="en-US" sz="18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765309665"/>
                  </a:ext>
                </a:extLst>
              </a:tr>
              <a:tr h="438002">
                <a:tc>
                  <a:txBody>
                    <a:bodyPr/>
                    <a:lstStyle/>
                    <a:p>
                      <a:pPr algn="ctr" fontAlgn="ctr"/>
                      <a:r>
                        <a:rPr lang="en-US" sz="1600" u="none" strike="noStrike">
                          <a:effectLst/>
                        </a:rPr>
                        <a:t>4</a:t>
                      </a:r>
                      <a:endParaRPr lang="en-US" sz="16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Substations</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Point </a:t>
                      </a:r>
                      <a:r>
                        <a:rPr lang="en-US" sz="1800" u="none" strike="noStrike" err="1">
                          <a:effectLst/>
                        </a:rPr>
                        <a:t>shapefile</a:t>
                      </a:r>
                      <a:endParaRPr lang="en-US" sz="18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440257349"/>
                  </a:ext>
                </a:extLst>
              </a:tr>
              <a:tr h="438002">
                <a:tc>
                  <a:txBody>
                    <a:bodyPr/>
                    <a:lstStyle/>
                    <a:p>
                      <a:pPr algn="ctr" fontAlgn="ctr"/>
                      <a:r>
                        <a:rPr lang="en-US" sz="1600" u="none" strike="noStrike">
                          <a:effectLst/>
                        </a:rPr>
                        <a:t>5</a:t>
                      </a:r>
                      <a:endParaRPr lang="en-US" sz="16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Power plants</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Point </a:t>
                      </a:r>
                      <a:r>
                        <a:rPr lang="en-US" sz="1800" u="none" strike="noStrike" err="1">
                          <a:effectLst/>
                        </a:rPr>
                        <a:t>shapefile</a:t>
                      </a:r>
                      <a:endParaRPr lang="en-US" sz="18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408757740"/>
                  </a:ext>
                </a:extLst>
              </a:tr>
              <a:tr h="438002">
                <a:tc>
                  <a:txBody>
                    <a:bodyPr/>
                    <a:lstStyle/>
                    <a:p>
                      <a:pPr algn="ctr" fontAlgn="ctr"/>
                      <a:r>
                        <a:rPr lang="en-US" sz="1600" u="none" strike="noStrike">
                          <a:effectLst/>
                        </a:rPr>
                        <a:t>6</a:t>
                      </a:r>
                      <a:endParaRPr lang="en-US" sz="16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Mines </a:t>
                      </a:r>
                      <a:r>
                        <a:rPr lang="en-US" sz="1800" u="none" strike="noStrike" smtClean="0">
                          <a:effectLst/>
                        </a:rPr>
                        <a:t>and</a:t>
                      </a:r>
                      <a:r>
                        <a:rPr lang="en-US" sz="1800" u="none" strike="noStrike" baseline="0" smtClean="0">
                          <a:effectLst/>
                        </a:rPr>
                        <a:t> quarr</a:t>
                      </a:r>
                      <a:r>
                        <a:rPr lang="en-US" sz="1800" u="none" strike="noStrike" smtClean="0">
                          <a:effectLst/>
                        </a:rPr>
                        <a:t>ies</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Point </a:t>
                      </a:r>
                      <a:r>
                        <a:rPr lang="en-US" sz="1800" u="none" strike="noStrike" err="1">
                          <a:effectLst/>
                        </a:rPr>
                        <a:t>shapefile</a:t>
                      </a:r>
                      <a:endParaRPr lang="en-US" sz="18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986226557"/>
                  </a:ext>
                </a:extLst>
              </a:tr>
              <a:tr h="347848">
                <a:tc>
                  <a:txBody>
                    <a:bodyPr/>
                    <a:lstStyle/>
                    <a:p>
                      <a:pPr algn="ctr" fontAlgn="ctr"/>
                      <a:r>
                        <a:rPr lang="en-US" sz="1600" u="none" strike="noStrike">
                          <a:effectLst/>
                        </a:rPr>
                        <a:t>7</a:t>
                      </a:r>
                      <a:endParaRPr lang="en-US" sz="16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Roads</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Line </a:t>
                      </a:r>
                      <a:r>
                        <a:rPr lang="en-US" sz="1800" u="none" strike="noStrike" err="1">
                          <a:effectLst/>
                        </a:rPr>
                        <a:t>shapefile</a:t>
                      </a:r>
                      <a:endParaRPr lang="en-US" sz="18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009137135"/>
                  </a:ext>
                </a:extLst>
              </a:tr>
              <a:tr h="347848">
                <a:tc>
                  <a:txBody>
                    <a:bodyPr/>
                    <a:lstStyle/>
                    <a:p>
                      <a:pPr algn="ctr" fontAlgn="ctr"/>
                      <a:r>
                        <a:rPr lang="en-US" sz="1600" u="none" strike="noStrike">
                          <a:effectLst/>
                        </a:rPr>
                        <a:t>8</a:t>
                      </a:r>
                      <a:endParaRPr lang="en-US" sz="16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Planned grid network </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800" u="none" strike="noStrike">
                          <a:effectLst/>
                        </a:rPr>
                        <a:t>Line </a:t>
                      </a:r>
                      <a:r>
                        <a:rPr lang="en-US" sz="1800" u="none" strike="noStrike" err="1">
                          <a:effectLst/>
                        </a:rPr>
                        <a:t>shapefile</a:t>
                      </a:r>
                      <a:endParaRPr lang="en-US" sz="18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936979237"/>
                  </a:ext>
                </a:extLst>
              </a:tr>
            </a:tbl>
          </a:graphicData>
        </a:graphic>
      </p:graphicFrame>
      <p:sp>
        <p:nvSpPr>
          <p:cNvPr id="2" name="Slide Number Placeholder 1"/>
          <p:cNvSpPr>
            <a:spLocks noGrp="1"/>
          </p:cNvSpPr>
          <p:nvPr>
            <p:ph type="sldNum" sz="quarter" idx="12"/>
          </p:nvPr>
        </p:nvSpPr>
        <p:spPr>
          <a:xfrm>
            <a:off x="9361677" y="6407154"/>
            <a:ext cx="2743200" cy="365125"/>
          </a:xfrm>
        </p:spPr>
        <p:txBody>
          <a:bodyPr/>
          <a:lstStyle/>
          <a:p>
            <a:fld id="{CE69EEE3-3703-4990-B76E-929A729607EB}" type="slidenum">
              <a:rPr lang="en-GB" smtClean="0"/>
              <a:t>8</a:t>
            </a:fld>
            <a:endParaRPr lang="en-GB"/>
          </a:p>
        </p:txBody>
      </p:sp>
      <p:sp>
        <p:nvSpPr>
          <p:cNvPr id="9" name="Content Placeholder 2"/>
          <p:cNvSpPr txBox="1">
            <a:spLocks/>
          </p:cNvSpPr>
          <p:nvPr/>
        </p:nvSpPr>
        <p:spPr>
          <a:xfrm>
            <a:off x="1680369" y="265891"/>
            <a:ext cx="8786666"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1</a:t>
            </a:r>
            <a:r>
              <a:rPr lang="en-US" sz="2700"/>
              <a:t>. Acquire the necessary GIS data for the area of interest</a:t>
            </a:r>
          </a:p>
        </p:txBody>
      </p:sp>
      <p:graphicFrame>
        <p:nvGraphicFramePr>
          <p:cNvPr id="6" name="Table 5"/>
          <p:cNvGraphicFramePr>
            <a:graphicFrameLocks noGrp="1"/>
          </p:cNvGraphicFramePr>
          <p:nvPr>
            <p:extLst>
              <p:ext uri="{D42A27DB-BD31-4B8C-83A1-F6EECF244321}">
                <p14:modId xmlns:p14="http://schemas.microsoft.com/office/powerpoint/2010/main" val="932640410"/>
              </p:ext>
            </p:extLst>
          </p:nvPr>
        </p:nvGraphicFramePr>
        <p:xfrm>
          <a:off x="6234758" y="1798419"/>
          <a:ext cx="5272842" cy="3561687"/>
        </p:xfrm>
        <a:graphic>
          <a:graphicData uri="http://schemas.openxmlformats.org/drawingml/2006/table">
            <a:tbl>
              <a:tblPr>
                <a:tableStyleId>{5C22544A-7EE6-4342-B048-85BDC9FD1C3A}</a:tableStyleId>
              </a:tblPr>
              <a:tblGrid>
                <a:gridCol w="466389">
                  <a:extLst>
                    <a:ext uri="{9D8B030D-6E8A-4147-A177-3AD203B41FA5}">
                      <a16:colId xmlns="" xmlns:a16="http://schemas.microsoft.com/office/drawing/2014/main" val="1007955326"/>
                    </a:ext>
                  </a:extLst>
                </a:gridCol>
                <a:gridCol w="2840014">
                  <a:extLst>
                    <a:ext uri="{9D8B030D-6E8A-4147-A177-3AD203B41FA5}">
                      <a16:colId xmlns="" xmlns:a16="http://schemas.microsoft.com/office/drawing/2014/main" val="4233495539"/>
                    </a:ext>
                  </a:extLst>
                </a:gridCol>
                <a:gridCol w="1966439">
                  <a:extLst>
                    <a:ext uri="{9D8B030D-6E8A-4147-A177-3AD203B41FA5}">
                      <a16:colId xmlns="" xmlns:a16="http://schemas.microsoft.com/office/drawing/2014/main" val="3175187619"/>
                    </a:ext>
                  </a:extLst>
                </a:gridCol>
              </a:tblGrid>
              <a:tr h="462181">
                <a:tc>
                  <a:txBody>
                    <a:bodyPr/>
                    <a:lstStyle/>
                    <a:p>
                      <a:pPr algn="ctr" fontAlgn="ctr"/>
                      <a:r>
                        <a:rPr lang="en-US" sz="1800" u="none" strike="noStrike">
                          <a:effectLst/>
                        </a:rPr>
                        <a:t>9</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Nighttime lights</a:t>
                      </a:r>
                      <a:endParaRPr lang="en-US" sz="20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Raster</a:t>
                      </a:r>
                      <a:endParaRPr lang="en-US" sz="2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4103212315"/>
                  </a:ext>
                </a:extLst>
              </a:tr>
              <a:tr h="406400">
                <a:tc>
                  <a:txBody>
                    <a:bodyPr/>
                    <a:lstStyle/>
                    <a:p>
                      <a:pPr algn="ctr" fontAlgn="ctr"/>
                      <a:r>
                        <a:rPr lang="en-US" sz="1800" u="none" strike="noStrike">
                          <a:effectLst/>
                        </a:rPr>
                        <a:t>10</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smtClean="0">
                          <a:effectLst/>
                        </a:rPr>
                        <a:t>Global</a:t>
                      </a:r>
                      <a:r>
                        <a:rPr lang="en-US" sz="2000" u="none" strike="noStrike" baseline="0" smtClean="0">
                          <a:effectLst/>
                        </a:rPr>
                        <a:t> horizontal irradiation</a:t>
                      </a:r>
                      <a:endParaRPr lang="en-US" sz="2000" b="0" i="0" u="none" strike="noStrike" smtClean="0">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Raster</a:t>
                      </a:r>
                      <a:endParaRPr lang="en-US" sz="2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261308157"/>
                  </a:ext>
                </a:extLst>
              </a:tr>
              <a:tr h="402574">
                <a:tc>
                  <a:txBody>
                    <a:bodyPr/>
                    <a:lstStyle/>
                    <a:p>
                      <a:pPr algn="ctr" fontAlgn="ctr"/>
                      <a:r>
                        <a:rPr lang="en-US" sz="1800" u="none" strike="noStrike">
                          <a:effectLst/>
                        </a:rPr>
                        <a:t>11</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Wind speed</a:t>
                      </a:r>
                      <a:endParaRPr lang="en-US" sz="20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Raster</a:t>
                      </a:r>
                      <a:endParaRPr lang="en-US" sz="2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405741456"/>
                  </a:ext>
                </a:extLst>
              </a:tr>
              <a:tr h="438645">
                <a:tc>
                  <a:txBody>
                    <a:bodyPr/>
                    <a:lstStyle/>
                    <a:p>
                      <a:pPr algn="ctr" fontAlgn="ctr"/>
                      <a:r>
                        <a:rPr lang="en-US" sz="1800" u="none" strike="noStrike">
                          <a:effectLst/>
                        </a:rPr>
                        <a:t>12</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smtClean="0">
                          <a:effectLst/>
                        </a:rPr>
                        <a:t>Hydropower </a:t>
                      </a:r>
                      <a:r>
                        <a:rPr lang="en-US" sz="2000" u="none" strike="noStrike">
                          <a:effectLst/>
                        </a:rPr>
                        <a:t>potential</a:t>
                      </a:r>
                      <a:endParaRPr lang="en-US" sz="20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Point shapefile</a:t>
                      </a:r>
                      <a:endParaRPr lang="en-US" sz="2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1592282936"/>
                  </a:ext>
                </a:extLst>
              </a:tr>
              <a:tr h="441481">
                <a:tc>
                  <a:txBody>
                    <a:bodyPr/>
                    <a:lstStyle/>
                    <a:p>
                      <a:pPr algn="ctr" fontAlgn="ctr"/>
                      <a:r>
                        <a:rPr lang="en-US" sz="1800" u="none" strike="noStrike">
                          <a:effectLst/>
                        </a:rPr>
                        <a:t>13</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Travel time</a:t>
                      </a:r>
                      <a:endParaRPr lang="en-US" sz="20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Raster</a:t>
                      </a:r>
                      <a:endParaRPr lang="en-US" sz="2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6199589"/>
                  </a:ext>
                </a:extLst>
              </a:tr>
              <a:tr h="428781">
                <a:tc>
                  <a:txBody>
                    <a:bodyPr/>
                    <a:lstStyle/>
                    <a:p>
                      <a:pPr algn="ctr" fontAlgn="ctr"/>
                      <a:r>
                        <a:rPr lang="en-US" sz="1800" u="none" strike="noStrike">
                          <a:effectLst/>
                        </a:rPr>
                        <a:t>14</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Elevation </a:t>
                      </a:r>
                      <a:r>
                        <a:rPr lang="en-US" sz="2000" u="none" strike="noStrike" smtClean="0">
                          <a:effectLst/>
                        </a:rPr>
                        <a:t>map</a:t>
                      </a:r>
                      <a:endParaRPr lang="en-US" sz="20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Raster</a:t>
                      </a:r>
                      <a:endParaRPr lang="en-US" sz="2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23743057"/>
                  </a:ext>
                </a:extLst>
              </a:tr>
              <a:tr h="353940">
                <a:tc>
                  <a:txBody>
                    <a:bodyPr/>
                    <a:lstStyle/>
                    <a:p>
                      <a:pPr algn="ctr" fontAlgn="ctr"/>
                      <a:r>
                        <a:rPr lang="en-US" sz="1800" u="none" strike="noStrike">
                          <a:effectLst/>
                        </a:rPr>
                        <a:t>15</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Slope</a:t>
                      </a:r>
                      <a:endParaRPr lang="en-US" sz="20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Raster</a:t>
                      </a:r>
                      <a:endParaRPr lang="en-US" sz="2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997034201"/>
                  </a:ext>
                </a:extLst>
              </a:tr>
              <a:tr h="415382">
                <a:tc>
                  <a:txBody>
                    <a:bodyPr/>
                    <a:lstStyle/>
                    <a:p>
                      <a:pPr algn="ctr" fontAlgn="ctr"/>
                      <a:r>
                        <a:rPr lang="en-US" sz="1800" u="none" strike="noStrike">
                          <a:effectLst/>
                        </a:rPr>
                        <a:t>16</a:t>
                      </a:r>
                      <a:endParaRPr lang="en-US" sz="18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Land </a:t>
                      </a:r>
                      <a:r>
                        <a:rPr lang="en-US" sz="2000" u="none" strike="noStrike" smtClean="0">
                          <a:effectLst/>
                        </a:rPr>
                        <a:t>cover</a:t>
                      </a:r>
                      <a:endParaRPr lang="en-US" sz="20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u="none" strike="noStrike">
                          <a:effectLst/>
                        </a:rPr>
                        <a:t>Raster</a:t>
                      </a:r>
                      <a:endParaRPr lang="en-US" sz="2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1816783215"/>
                  </a:ext>
                </a:extLst>
              </a:tr>
            </a:tbl>
          </a:graphicData>
        </a:graphic>
      </p:graphicFrame>
      <p:graphicFrame>
        <p:nvGraphicFramePr>
          <p:cNvPr id="7" name="Table 6"/>
          <p:cNvGraphicFramePr>
            <a:graphicFrameLocks noGrp="1"/>
          </p:cNvGraphicFramePr>
          <p:nvPr>
            <p:extLst/>
          </p:nvPr>
        </p:nvGraphicFramePr>
        <p:xfrm>
          <a:off x="6218048" y="1479858"/>
          <a:ext cx="5289552" cy="313903"/>
        </p:xfrm>
        <a:graphic>
          <a:graphicData uri="http://schemas.openxmlformats.org/drawingml/2006/table">
            <a:tbl>
              <a:tblPr>
                <a:tableStyleId>{5C22544A-7EE6-4342-B048-85BDC9FD1C3A}</a:tableStyleId>
              </a:tblPr>
              <a:tblGrid>
                <a:gridCol w="467867">
                  <a:extLst>
                    <a:ext uri="{9D8B030D-6E8A-4147-A177-3AD203B41FA5}">
                      <a16:colId xmlns="" xmlns:a16="http://schemas.microsoft.com/office/drawing/2014/main" val="1291950114"/>
                    </a:ext>
                  </a:extLst>
                </a:gridCol>
                <a:gridCol w="2849014">
                  <a:extLst>
                    <a:ext uri="{9D8B030D-6E8A-4147-A177-3AD203B41FA5}">
                      <a16:colId xmlns="" xmlns:a16="http://schemas.microsoft.com/office/drawing/2014/main" val="3692007320"/>
                    </a:ext>
                  </a:extLst>
                </a:gridCol>
                <a:gridCol w="1972671">
                  <a:extLst>
                    <a:ext uri="{9D8B030D-6E8A-4147-A177-3AD203B41FA5}">
                      <a16:colId xmlns="" xmlns:a16="http://schemas.microsoft.com/office/drawing/2014/main" val="650001527"/>
                    </a:ext>
                  </a:extLst>
                </a:gridCol>
              </a:tblGrid>
              <a:tr h="238636">
                <a:tc>
                  <a:txBody>
                    <a:bodyPr/>
                    <a:lstStyle/>
                    <a:p>
                      <a:pPr algn="ctr" fontAlgn="ctr"/>
                      <a:r>
                        <a:rPr lang="en-US" sz="2000" b="1" u="none" strike="noStrike">
                          <a:effectLst/>
                        </a:rPr>
                        <a:t>#</a:t>
                      </a:r>
                      <a:endParaRPr lang="en-US" sz="2000" b="1"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b="1" u="none" strike="noStrike">
                          <a:effectLst/>
                        </a:rPr>
                        <a:t>Dataset</a:t>
                      </a:r>
                      <a:endParaRPr lang="en-US" sz="2000" b="1"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2000" b="1" u="none" strike="noStrike">
                          <a:effectLst/>
                        </a:rPr>
                        <a:t>Type</a:t>
                      </a:r>
                      <a:endParaRPr lang="en-US" sz="2000" b="1"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1886036846"/>
                  </a:ext>
                </a:extLst>
              </a:tr>
            </a:tbl>
          </a:graphicData>
        </a:graphic>
      </p:graphicFrame>
      <p:sp>
        <p:nvSpPr>
          <p:cNvPr id="10" name="Content Placeholder 2"/>
          <p:cNvSpPr txBox="1">
            <a:spLocks/>
          </p:cNvSpPr>
          <p:nvPr/>
        </p:nvSpPr>
        <p:spPr>
          <a:xfrm>
            <a:off x="1280097" y="5628712"/>
            <a:ext cx="9587209" cy="784520"/>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sv-SE" sz="2400" b="1"/>
              <a:t>GIS data </a:t>
            </a:r>
            <a:r>
              <a:rPr lang="sv-SE" sz="2400" b="1" err="1"/>
              <a:t>requirements</a:t>
            </a:r>
            <a:r>
              <a:rPr lang="sv-SE" sz="2400" b="1"/>
              <a:t> </a:t>
            </a:r>
            <a:r>
              <a:rPr lang="sv-SE" sz="2400" b="1" err="1"/>
              <a:t>may</a:t>
            </a:r>
            <a:r>
              <a:rPr lang="sv-SE" sz="2400" b="1"/>
              <a:t> </a:t>
            </a:r>
            <a:r>
              <a:rPr lang="sv-SE" sz="2400" b="1" err="1"/>
              <a:t>vary</a:t>
            </a:r>
            <a:r>
              <a:rPr lang="sv-SE" sz="2400" b="1"/>
              <a:t> </a:t>
            </a:r>
            <a:r>
              <a:rPr lang="sv-SE" sz="2400" b="1" err="1"/>
              <a:t>depending</a:t>
            </a:r>
            <a:r>
              <a:rPr lang="sv-SE" sz="2400" b="1"/>
              <a:t> on the </a:t>
            </a:r>
            <a:r>
              <a:rPr lang="sv-SE" sz="2400" b="1" err="1"/>
              <a:t>objective</a:t>
            </a:r>
            <a:r>
              <a:rPr lang="sv-SE" sz="2400" b="1"/>
              <a:t> </a:t>
            </a:r>
            <a:r>
              <a:rPr lang="sv-SE" sz="2400" b="1" err="1"/>
              <a:t>of</a:t>
            </a:r>
            <a:r>
              <a:rPr lang="sv-SE" sz="2400" b="1"/>
              <a:t> the </a:t>
            </a:r>
            <a:r>
              <a:rPr lang="sv-SE" sz="2400" b="1" err="1"/>
              <a:t>electrification</a:t>
            </a:r>
            <a:r>
              <a:rPr lang="sv-SE" sz="2400" b="1"/>
              <a:t> </a:t>
            </a:r>
            <a:r>
              <a:rPr lang="sv-SE" sz="2400" b="1" err="1"/>
              <a:t>study</a:t>
            </a:r>
            <a:endParaRPr lang="en-US" sz="2400" b="1"/>
          </a:p>
        </p:txBody>
      </p:sp>
    </p:spTree>
    <p:extLst>
      <p:ext uri="{BB962C8B-B14F-4D97-AF65-F5344CB8AC3E}">
        <p14:creationId xmlns:p14="http://schemas.microsoft.com/office/powerpoint/2010/main" val="121093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32829032"/>
              </p:ext>
            </p:extLst>
          </p:nvPr>
        </p:nvGraphicFramePr>
        <p:xfrm>
          <a:off x="95250" y="866776"/>
          <a:ext cx="12011025" cy="5905503"/>
        </p:xfrm>
        <a:graphic>
          <a:graphicData uri="http://schemas.openxmlformats.org/drawingml/2006/table">
            <a:tbl>
              <a:tblPr>
                <a:tableStyleId>{5C22544A-7EE6-4342-B048-85BDC9FD1C3A}</a:tableStyleId>
              </a:tblPr>
              <a:tblGrid>
                <a:gridCol w="297487">
                  <a:extLst>
                    <a:ext uri="{9D8B030D-6E8A-4147-A177-3AD203B41FA5}">
                      <a16:colId xmlns="" xmlns:a16="http://schemas.microsoft.com/office/drawing/2014/main" val="3977374893"/>
                    </a:ext>
                  </a:extLst>
                </a:gridCol>
                <a:gridCol w="1811508">
                  <a:extLst>
                    <a:ext uri="{9D8B030D-6E8A-4147-A177-3AD203B41FA5}">
                      <a16:colId xmlns="" xmlns:a16="http://schemas.microsoft.com/office/drawing/2014/main" val="3482461042"/>
                    </a:ext>
                  </a:extLst>
                </a:gridCol>
                <a:gridCol w="1254297">
                  <a:extLst>
                    <a:ext uri="{9D8B030D-6E8A-4147-A177-3AD203B41FA5}">
                      <a16:colId xmlns="" xmlns:a16="http://schemas.microsoft.com/office/drawing/2014/main" val="4099784436"/>
                    </a:ext>
                  </a:extLst>
                </a:gridCol>
                <a:gridCol w="8647733">
                  <a:extLst>
                    <a:ext uri="{9D8B030D-6E8A-4147-A177-3AD203B41FA5}">
                      <a16:colId xmlns="" xmlns:a16="http://schemas.microsoft.com/office/drawing/2014/main" val="1698350407"/>
                    </a:ext>
                  </a:extLst>
                </a:gridCol>
              </a:tblGrid>
              <a:tr h="238636">
                <a:tc>
                  <a:txBody>
                    <a:bodyPr/>
                    <a:lstStyle/>
                    <a:p>
                      <a:pPr algn="ctr" fontAlgn="ctr"/>
                      <a:r>
                        <a:rPr lang="en-US" sz="1400" b="1" u="none" strike="noStrike">
                          <a:effectLst/>
                        </a:rPr>
                        <a:t>#</a:t>
                      </a:r>
                      <a:endParaRPr lang="en-US" sz="1400" b="1"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400" b="1" u="none" strike="noStrike">
                          <a:effectLst/>
                        </a:rPr>
                        <a:t>Dataset</a:t>
                      </a:r>
                      <a:endParaRPr lang="en-US" sz="1400" b="1"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400" b="1" u="none" strike="noStrike">
                          <a:effectLst/>
                        </a:rPr>
                        <a:t>Type</a:t>
                      </a:r>
                      <a:endParaRPr lang="en-US" sz="1400" b="1"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GB" sz="1400" b="1" u="none" strike="noStrike">
                          <a:effectLst/>
                        </a:rPr>
                        <a:t>Purpose of </a:t>
                      </a:r>
                      <a:r>
                        <a:rPr lang="en-GB" sz="1400" b="1" u="none" strike="noStrike" smtClean="0">
                          <a:effectLst/>
                        </a:rPr>
                        <a:t>use </a:t>
                      </a:r>
                      <a:r>
                        <a:rPr lang="en-GB" sz="1400" b="1" u="none" strike="noStrike">
                          <a:effectLst/>
                        </a:rPr>
                        <a:t>in the ONSSET analysis</a:t>
                      </a:r>
                      <a:endParaRPr lang="en-GB" sz="1400" b="1"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207396817"/>
                  </a:ext>
                </a:extLst>
              </a:tr>
              <a:tr h="438002">
                <a:tc>
                  <a:txBody>
                    <a:bodyPr/>
                    <a:lstStyle/>
                    <a:p>
                      <a:pPr algn="ctr" fontAlgn="ctr"/>
                      <a:r>
                        <a:rPr lang="en-US" sz="1100" u="none" strike="noStrike">
                          <a:effectLst/>
                        </a:rPr>
                        <a:t>1</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Population density </a:t>
                      </a:r>
                      <a:r>
                        <a:rPr lang="en-US" sz="1200" u="none" strike="noStrike" smtClean="0">
                          <a:effectLst/>
                        </a:rPr>
                        <a:t>and </a:t>
                      </a:r>
                      <a:r>
                        <a:rPr lang="en-US" sz="1200" u="none" strike="noStrike">
                          <a:effectLst/>
                        </a:rPr>
                        <a:t>distribution</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Spatial identification and quantification of the current (base year) population. This dataset sets the basis of the ONSSET analysis as it is directly connected with the electricity demand and the assignment of energy access goals.</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642164260"/>
                  </a:ext>
                </a:extLst>
              </a:tr>
              <a:tr h="231557">
                <a:tc>
                  <a:txBody>
                    <a:bodyPr/>
                    <a:lstStyle/>
                    <a:p>
                      <a:pPr algn="ctr" fontAlgn="ctr"/>
                      <a:r>
                        <a:rPr lang="en-US" sz="1100" u="none" strike="noStrike">
                          <a:effectLst/>
                        </a:rPr>
                        <a:t>2</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Administrative boundaries</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 </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Includes information (e.g</a:t>
                      </a:r>
                      <a:r>
                        <a:rPr lang="en-GB" sz="1000" u="none" strike="noStrike" smtClean="0">
                          <a:effectLst/>
                        </a:rPr>
                        <a:t>., </a:t>
                      </a:r>
                      <a:r>
                        <a:rPr lang="en-GB" sz="1000" u="none" strike="noStrike">
                          <a:effectLst/>
                        </a:rPr>
                        <a:t>name) of the country(s) to be modelled and delineates the boundaries of the analysis.</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91213986"/>
                  </a:ext>
                </a:extLst>
              </a:tr>
              <a:tr h="231557">
                <a:tc>
                  <a:txBody>
                    <a:bodyPr/>
                    <a:lstStyle/>
                    <a:p>
                      <a:pPr algn="ctr" fontAlgn="ctr"/>
                      <a:r>
                        <a:rPr lang="en-US" sz="1100" u="none" strike="noStrike">
                          <a:effectLst/>
                        </a:rPr>
                        <a:t>3</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Existing grid network</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Line </a:t>
                      </a:r>
                      <a:r>
                        <a:rPr lang="en-US" sz="1200" u="none" strike="noStrike" err="1">
                          <a:effectLst/>
                        </a:rPr>
                        <a:t>shapefile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Used to identify and spatially calibrate the </a:t>
                      </a:r>
                      <a:r>
                        <a:rPr lang="en-GB" sz="1000" u="none" strike="noStrike" smtClean="0">
                          <a:effectLst/>
                        </a:rPr>
                        <a:t>current</a:t>
                      </a:r>
                      <a:r>
                        <a:rPr lang="en-GB" sz="1000" u="none" strike="noStrike" baseline="0" smtClean="0">
                          <a:effectLst/>
                        </a:rPr>
                        <a:t> population with/without electricity</a:t>
                      </a:r>
                      <a:r>
                        <a:rPr lang="en-GB" sz="1000" u="none" strike="noStrike" smtClean="0">
                          <a:effectLst/>
                        </a:rPr>
                        <a:t>.</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765309665"/>
                  </a:ext>
                </a:extLst>
              </a:tr>
              <a:tr h="438002">
                <a:tc>
                  <a:txBody>
                    <a:bodyPr/>
                    <a:lstStyle/>
                    <a:p>
                      <a:pPr algn="ctr" fontAlgn="ctr"/>
                      <a:r>
                        <a:rPr lang="en-US" sz="1100" u="none" strike="noStrike">
                          <a:effectLst/>
                        </a:rPr>
                        <a:t>4</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Substations</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Point </a:t>
                      </a:r>
                      <a:r>
                        <a:rPr lang="en-US" sz="1200" u="none" strike="noStrike" err="1">
                          <a:effectLst/>
                        </a:rPr>
                        <a:t>shapefile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b"/>
                      <a:r>
                        <a:rPr lang="en-GB" sz="1000" u="none" strike="noStrike">
                          <a:effectLst/>
                        </a:rPr>
                        <a:t>Current </a:t>
                      </a:r>
                      <a:r>
                        <a:rPr lang="en-GB" sz="1000" u="none" strike="noStrike" smtClean="0">
                          <a:effectLst/>
                        </a:rPr>
                        <a:t>substation </a:t>
                      </a:r>
                      <a:r>
                        <a:rPr lang="en-GB" sz="1000" u="none" strike="noStrike">
                          <a:effectLst/>
                        </a:rPr>
                        <a:t>infrastructure used to  identify and spatially calibrate the </a:t>
                      </a:r>
                      <a:r>
                        <a:rPr lang="en-GB" sz="1000" u="none" strike="noStrike" smtClean="0">
                          <a:effectLst/>
                        </a:rPr>
                        <a:t>current</a:t>
                      </a:r>
                      <a:r>
                        <a:rPr lang="en-GB" sz="1000" u="none" strike="noStrike" baseline="0" smtClean="0">
                          <a:effectLst/>
                        </a:rPr>
                        <a:t> </a:t>
                      </a:r>
                      <a:r>
                        <a:rPr lang="en-GB" sz="1000" u="none" strike="noStrike" baseline="0" smtClean="0">
                          <a:effectLst/>
                        </a:rPr>
                        <a:t>population with/without electricity.</a:t>
                      </a:r>
                      <a:r>
                        <a:rPr lang="en-GB" sz="1000" u="none" strike="noStrike" smtClean="0">
                          <a:effectLst/>
                        </a:rPr>
                        <a:t> </a:t>
                      </a:r>
                      <a:r>
                        <a:rPr lang="en-GB" sz="1000" u="none" strike="noStrike">
                          <a:effectLst/>
                        </a:rPr>
                        <a:t>It is also </a:t>
                      </a:r>
                      <a:r>
                        <a:rPr lang="en-GB" sz="1000" u="none" strike="noStrike" smtClean="0">
                          <a:effectLst/>
                        </a:rPr>
                        <a:t>used </a:t>
                      </a:r>
                      <a:r>
                        <a:rPr lang="en-GB" sz="1000" u="none" strike="noStrike">
                          <a:effectLst/>
                        </a:rPr>
                        <a:t>to specify grid extension suitability.</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440257349"/>
                  </a:ext>
                </a:extLst>
              </a:tr>
              <a:tr h="438002">
                <a:tc>
                  <a:txBody>
                    <a:bodyPr/>
                    <a:lstStyle/>
                    <a:p>
                      <a:pPr algn="ctr" fontAlgn="ctr"/>
                      <a:r>
                        <a:rPr lang="en-US" sz="1100" u="none" strike="noStrike">
                          <a:effectLst/>
                        </a:rPr>
                        <a:t>5</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Power plants</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Point </a:t>
                      </a:r>
                      <a:r>
                        <a:rPr lang="en-US" sz="1200" u="none" strike="noStrike" err="1">
                          <a:effectLst/>
                        </a:rPr>
                        <a:t>shapefile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b"/>
                      <a:r>
                        <a:rPr lang="en-GB" sz="1000" u="none" strike="noStrike" smtClean="0">
                          <a:effectLst/>
                        </a:rPr>
                        <a:t>Current/future </a:t>
                      </a:r>
                      <a:r>
                        <a:rPr lang="en-GB" sz="1000" u="none" strike="noStrike">
                          <a:effectLst/>
                        </a:rPr>
                        <a:t>power plant infrastructure used to </a:t>
                      </a:r>
                      <a:r>
                        <a:rPr lang="en-GB" sz="1000" u="none" strike="noStrike" smtClean="0">
                          <a:effectLst/>
                        </a:rPr>
                        <a:t>identify </a:t>
                      </a:r>
                      <a:r>
                        <a:rPr lang="en-GB" sz="1000" u="none" strike="noStrike">
                          <a:effectLst/>
                        </a:rPr>
                        <a:t>and spatially calibrate </a:t>
                      </a:r>
                      <a:r>
                        <a:rPr lang="en-GB" sz="1000" u="none" strike="noStrike" smtClean="0">
                          <a:effectLst/>
                        </a:rPr>
                        <a:t>the current</a:t>
                      </a:r>
                      <a:r>
                        <a:rPr lang="en-GB" sz="1000" u="none" strike="noStrike" baseline="0" smtClean="0">
                          <a:effectLst/>
                        </a:rPr>
                        <a:t> population with/without electricity</a:t>
                      </a:r>
                      <a:r>
                        <a:rPr lang="en-GB" sz="1000" u="none" strike="noStrike" smtClean="0">
                          <a:effectLst/>
                        </a:rPr>
                        <a:t>. </a:t>
                      </a:r>
                      <a:r>
                        <a:rPr lang="en-GB" sz="1000" u="none" strike="noStrike">
                          <a:effectLst/>
                        </a:rPr>
                        <a:t>It is also used </a:t>
                      </a:r>
                      <a:r>
                        <a:rPr lang="en-GB" sz="1000" u="none" strike="noStrike" smtClean="0">
                          <a:effectLst/>
                        </a:rPr>
                        <a:t>to </a:t>
                      </a:r>
                      <a:r>
                        <a:rPr lang="en-GB" sz="1000" u="none" strike="noStrike">
                          <a:effectLst/>
                        </a:rPr>
                        <a:t>specify grid extension suitability.</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408757740"/>
                  </a:ext>
                </a:extLst>
              </a:tr>
              <a:tr h="438002">
                <a:tc>
                  <a:txBody>
                    <a:bodyPr/>
                    <a:lstStyle/>
                    <a:p>
                      <a:pPr algn="ctr" fontAlgn="ctr"/>
                      <a:r>
                        <a:rPr lang="en-US" sz="1100" u="none" strike="noStrike">
                          <a:effectLst/>
                        </a:rPr>
                        <a:t>6</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Mines </a:t>
                      </a:r>
                      <a:r>
                        <a:rPr lang="en-US" sz="1200" u="none" strike="noStrike" smtClean="0">
                          <a:effectLst/>
                        </a:rPr>
                        <a:t>and</a:t>
                      </a:r>
                      <a:r>
                        <a:rPr lang="en-US" sz="1200" u="none" strike="noStrike" baseline="0" smtClean="0">
                          <a:effectLst/>
                        </a:rPr>
                        <a:t> quarr</a:t>
                      </a:r>
                      <a:r>
                        <a:rPr lang="en-US" sz="1200" u="none" strike="noStrike" smtClean="0">
                          <a:effectLst/>
                        </a:rPr>
                        <a:t>ies</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Point shapefile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b"/>
                      <a:r>
                        <a:rPr lang="en-GB" sz="1000" u="none" strike="noStrike" smtClean="0">
                          <a:effectLst/>
                        </a:rPr>
                        <a:t>Mines are </a:t>
                      </a:r>
                      <a:r>
                        <a:rPr lang="en-GB" sz="1000" u="none" strike="noStrike">
                          <a:effectLst/>
                        </a:rPr>
                        <a:t>very important in electrification </a:t>
                      </a:r>
                      <a:r>
                        <a:rPr lang="en-GB" sz="1000" u="none" strike="noStrike" smtClean="0">
                          <a:effectLst/>
                        </a:rPr>
                        <a:t>processes</a:t>
                      </a:r>
                      <a:r>
                        <a:rPr lang="en-GB" sz="1000" u="none" strike="noStrike" baseline="0" smtClean="0">
                          <a:effectLst/>
                        </a:rPr>
                        <a:t> and </a:t>
                      </a:r>
                      <a:r>
                        <a:rPr lang="en-GB" sz="1000" u="none" strike="noStrike" smtClean="0">
                          <a:effectLst/>
                        </a:rPr>
                        <a:t>are </a:t>
                      </a:r>
                      <a:r>
                        <a:rPr lang="en-GB" sz="1000" u="none" strike="noStrike">
                          <a:effectLst/>
                        </a:rPr>
                        <a:t>usually </a:t>
                      </a:r>
                      <a:r>
                        <a:rPr lang="en-GB" sz="1000" u="none" strike="noStrike" smtClean="0">
                          <a:effectLst/>
                        </a:rPr>
                        <a:t>used </a:t>
                      </a:r>
                      <a:r>
                        <a:rPr lang="en-GB" sz="1000" u="none" strike="noStrike">
                          <a:effectLst/>
                        </a:rPr>
                        <a:t>to specify grid extension suitability.</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986226557"/>
                  </a:ext>
                </a:extLst>
              </a:tr>
              <a:tr h="347848">
                <a:tc>
                  <a:txBody>
                    <a:bodyPr/>
                    <a:lstStyle/>
                    <a:p>
                      <a:pPr algn="ctr" fontAlgn="ctr"/>
                      <a:r>
                        <a:rPr lang="en-US" sz="1100" u="none" strike="noStrike">
                          <a:effectLst/>
                        </a:rPr>
                        <a:t>7</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Roads</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Line shapefile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Current </a:t>
                      </a:r>
                      <a:r>
                        <a:rPr lang="en-GB" sz="1000" u="none" strike="noStrike" smtClean="0">
                          <a:effectLst/>
                        </a:rPr>
                        <a:t>road </a:t>
                      </a:r>
                      <a:r>
                        <a:rPr lang="en-GB" sz="1000" u="none" strike="noStrike">
                          <a:effectLst/>
                        </a:rPr>
                        <a:t>infrastructure used </a:t>
                      </a:r>
                      <a:r>
                        <a:rPr lang="en-GB" sz="1000" u="none" strike="noStrike" smtClean="0">
                          <a:effectLst/>
                        </a:rPr>
                        <a:t>to </a:t>
                      </a:r>
                      <a:r>
                        <a:rPr lang="en-GB" sz="1000" u="none" strike="noStrike">
                          <a:effectLst/>
                        </a:rPr>
                        <a:t>identify and spatially calibrate </a:t>
                      </a:r>
                      <a:r>
                        <a:rPr lang="en-GB" sz="1000" u="none" strike="noStrike" smtClean="0">
                          <a:effectLst/>
                        </a:rPr>
                        <a:t>the current</a:t>
                      </a:r>
                      <a:r>
                        <a:rPr lang="en-GB" sz="1000" u="none" strike="noStrike" baseline="0" smtClean="0">
                          <a:effectLst/>
                        </a:rPr>
                        <a:t> population with/without electricity</a:t>
                      </a:r>
                      <a:r>
                        <a:rPr lang="en-GB" sz="1000" u="none" strike="noStrike" smtClean="0">
                          <a:effectLst/>
                        </a:rPr>
                        <a:t>. </a:t>
                      </a:r>
                      <a:r>
                        <a:rPr lang="en-GB" sz="1000" u="none" strike="noStrike">
                          <a:effectLst/>
                        </a:rPr>
                        <a:t>It is also used </a:t>
                      </a:r>
                      <a:r>
                        <a:rPr lang="en-GB" sz="1000" u="none" strike="noStrike" smtClean="0">
                          <a:effectLst/>
                        </a:rPr>
                        <a:t>to </a:t>
                      </a:r>
                      <a:r>
                        <a:rPr lang="en-GB" sz="1000" u="none" strike="noStrike">
                          <a:effectLst/>
                        </a:rPr>
                        <a:t>specify grid extension suitability.</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009137135"/>
                  </a:ext>
                </a:extLst>
              </a:tr>
              <a:tr h="347848">
                <a:tc>
                  <a:txBody>
                    <a:bodyPr/>
                    <a:lstStyle/>
                    <a:p>
                      <a:pPr algn="ctr" fontAlgn="ctr"/>
                      <a:r>
                        <a:rPr lang="en-US" sz="1100" u="none" strike="noStrike">
                          <a:effectLst/>
                        </a:rPr>
                        <a:t>8</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Planned grid network </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Line shapefile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Represents the future plans for the extension of the national electric grid. It also includes extension to current/future substations, power plants, mines and </a:t>
                      </a:r>
                      <a:r>
                        <a:rPr lang="en-GB" sz="1000" u="none" strike="noStrike" smtClean="0">
                          <a:effectLst/>
                        </a:rPr>
                        <a:t>quarries</a:t>
                      </a:r>
                      <a:r>
                        <a:rPr lang="en-GB" sz="1000" u="none" strike="noStrike">
                          <a:effectLst/>
                        </a:rPr>
                        <a:t>.</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936979237"/>
                  </a:ext>
                </a:extLst>
              </a:tr>
              <a:tr h="231557">
                <a:tc>
                  <a:txBody>
                    <a:bodyPr/>
                    <a:lstStyle/>
                    <a:p>
                      <a:pPr algn="ctr" fontAlgn="ctr"/>
                      <a:r>
                        <a:rPr lang="en-US" sz="1100" u="none" strike="noStrike">
                          <a:effectLst/>
                        </a:rPr>
                        <a:t>9</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Nighttime lights</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Dataset used </a:t>
                      </a:r>
                      <a:r>
                        <a:rPr lang="en-GB" sz="1000" u="none" strike="noStrike" smtClean="0">
                          <a:effectLst/>
                        </a:rPr>
                        <a:t>to </a:t>
                      </a:r>
                      <a:r>
                        <a:rPr lang="en-GB" sz="1000" u="none" strike="noStrike">
                          <a:effectLst/>
                        </a:rPr>
                        <a:t>identify and spatially calibrate </a:t>
                      </a:r>
                      <a:r>
                        <a:rPr lang="en-GB" sz="1000" u="none" strike="noStrike" smtClean="0">
                          <a:effectLst/>
                        </a:rPr>
                        <a:t>the current</a:t>
                      </a:r>
                      <a:r>
                        <a:rPr lang="en-GB" sz="1000" u="none" strike="noStrike" baseline="0" smtClean="0">
                          <a:effectLst/>
                        </a:rPr>
                        <a:t> population with/without electricity</a:t>
                      </a:r>
                      <a:r>
                        <a:rPr lang="en-GB" sz="1000" u="none" strike="noStrike" smtClean="0">
                          <a:effectLst/>
                        </a:rPr>
                        <a:t>.</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4032330178"/>
                  </a:ext>
                </a:extLst>
              </a:tr>
              <a:tr h="370492">
                <a:tc>
                  <a:txBody>
                    <a:bodyPr/>
                    <a:lstStyle/>
                    <a:p>
                      <a:pPr algn="ctr" fontAlgn="ctr"/>
                      <a:r>
                        <a:rPr lang="en-US" sz="1100" u="none" strike="noStrike">
                          <a:effectLst/>
                        </a:rPr>
                        <a:t>10</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smtClean="0">
                          <a:effectLst/>
                        </a:rPr>
                        <a:t>Global</a:t>
                      </a:r>
                      <a:r>
                        <a:rPr lang="en-US" sz="1200" u="none" strike="noStrike" baseline="0" smtClean="0">
                          <a:effectLst/>
                        </a:rPr>
                        <a:t> horizontal irradiation</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smtClean="0">
                          <a:effectLst/>
                        </a:rPr>
                        <a:t>Provides </a:t>
                      </a:r>
                      <a:r>
                        <a:rPr lang="en-GB" sz="1000" u="none" strike="noStrike">
                          <a:effectLst/>
                        </a:rPr>
                        <a:t>information about the </a:t>
                      </a:r>
                      <a:r>
                        <a:rPr lang="en-GB" sz="1000" u="none" strike="noStrike" smtClean="0">
                          <a:effectLst/>
                        </a:rPr>
                        <a:t>global </a:t>
                      </a:r>
                      <a:r>
                        <a:rPr lang="en-GB" sz="1000" u="none" strike="noStrike">
                          <a:effectLst/>
                        </a:rPr>
                        <a:t>h</a:t>
                      </a:r>
                      <a:r>
                        <a:rPr lang="en-GB" sz="1000" u="none" strike="noStrike" smtClean="0">
                          <a:effectLst/>
                        </a:rPr>
                        <a:t>orizontal </a:t>
                      </a:r>
                      <a:r>
                        <a:rPr lang="en-GB" sz="1000" u="none" strike="noStrike">
                          <a:effectLst/>
                        </a:rPr>
                        <a:t>i</a:t>
                      </a:r>
                      <a:r>
                        <a:rPr lang="en-GB" sz="1000" u="none" strike="noStrike" smtClean="0">
                          <a:effectLst/>
                        </a:rPr>
                        <a:t>rradiation </a:t>
                      </a:r>
                      <a:r>
                        <a:rPr lang="en-GB" sz="1000" u="none" strike="noStrike">
                          <a:effectLst/>
                        </a:rPr>
                        <a:t>(kWh/m</a:t>
                      </a:r>
                      <a:r>
                        <a:rPr lang="en-GB" sz="1000" u="none" strike="noStrike" baseline="30000">
                          <a:effectLst/>
                        </a:rPr>
                        <a:t>2</a:t>
                      </a:r>
                      <a:r>
                        <a:rPr lang="en-GB" sz="1000" u="none" strike="noStrike">
                          <a:effectLst/>
                        </a:rPr>
                        <a:t>/year) over an area. This is later used to identify the availability/suitability of </a:t>
                      </a:r>
                      <a:r>
                        <a:rPr lang="en-GB" sz="1000" u="none" strike="noStrike" smtClean="0">
                          <a:effectLst/>
                        </a:rPr>
                        <a:t>PV </a:t>
                      </a:r>
                      <a:r>
                        <a:rPr lang="en-GB" sz="1000" u="none" strike="noStrike">
                          <a:effectLst/>
                        </a:rPr>
                        <a:t>systems.</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528823408"/>
                  </a:ext>
                </a:extLst>
              </a:tr>
              <a:tr h="347848">
                <a:tc>
                  <a:txBody>
                    <a:bodyPr/>
                    <a:lstStyle/>
                    <a:p>
                      <a:pPr algn="ctr" fontAlgn="ctr"/>
                      <a:r>
                        <a:rPr lang="en-US" sz="1100" u="none" strike="noStrike">
                          <a:effectLst/>
                        </a:rPr>
                        <a:t>11</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Wind speed</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smtClean="0">
                          <a:effectLst/>
                        </a:rPr>
                        <a:t>Provides </a:t>
                      </a:r>
                      <a:r>
                        <a:rPr lang="en-GB" sz="1000" u="none" strike="noStrike">
                          <a:effectLst/>
                        </a:rPr>
                        <a:t>information about the wind velocity (m/sec) over an area. This is later used to identify the availability/suitability of wind power (using </a:t>
                      </a:r>
                      <a:r>
                        <a:rPr lang="en-GB" sz="1000" u="none" strike="noStrike" smtClean="0">
                          <a:effectLst/>
                        </a:rPr>
                        <a:t>capacity </a:t>
                      </a:r>
                      <a:r>
                        <a:rPr lang="en-GB" sz="1000" u="none" strike="noStrike">
                          <a:effectLst/>
                        </a:rPr>
                        <a:t>factors).</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2710264322"/>
                  </a:ext>
                </a:extLst>
              </a:tr>
              <a:tr h="521004">
                <a:tc>
                  <a:txBody>
                    <a:bodyPr/>
                    <a:lstStyle/>
                    <a:p>
                      <a:pPr algn="ctr" fontAlgn="ctr"/>
                      <a:r>
                        <a:rPr lang="en-US" sz="1100" u="none" strike="noStrike">
                          <a:effectLst/>
                        </a:rPr>
                        <a:t>12</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smtClean="0">
                          <a:effectLst/>
                        </a:rPr>
                        <a:t>Hydropower </a:t>
                      </a:r>
                      <a:r>
                        <a:rPr lang="en-US" sz="1200" u="none" strike="noStrike">
                          <a:effectLst/>
                        </a:rPr>
                        <a:t>potential</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Point shapefile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Points showing potential mini/small hydropower potential. Dataset developed by KTH </a:t>
                      </a:r>
                      <a:r>
                        <a:rPr lang="en-GB" sz="1000" u="none" strike="noStrike" err="1" smtClean="0">
                          <a:effectLst/>
                        </a:rPr>
                        <a:t>dESA</a:t>
                      </a:r>
                      <a:r>
                        <a:rPr lang="en-GB" sz="1000" u="none" strike="noStrike" smtClean="0">
                          <a:effectLst/>
                        </a:rPr>
                        <a:t> </a:t>
                      </a:r>
                      <a:r>
                        <a:rPr lang="en-GB" sz="1000" u="none" strike="noStrike">
                          <a:effectLst/>
                        </a:rPr>
                        <a:t>including environmental, social and topological </a:t>
                      </a:r>
                      <a:r>
                        <a:rPr lang="en-GB" sz="1000" u="none" strike="noStrike" smtClean="0">
                          <a:effectLst/>
                        </a:rPr>
                        <a:t>restrictions, </a:t>
                      </a:r>
                      <a:r>
                        <a:rPr lang="en-GB" sz="1000" u="none" strike="noStrike">
                          <a:effectLst/>
                        </a:rPr>
                        <a:t>and provides power availability in each identified point. Other sources can be used but should also provide such information to </a:t>
                      </a:r>
                      <a:r>
                        <a:rPr lang="en-GB" sz="1000" u="none" strike="noStrike" smtClean="0">
                          <a:effectLst/>
                        </a:rPr>
                        <a:t>assure </a:t>
                      </a:r>
                      <a:r>
                        <a:rPr lang="en-GB" sz="1000" u="none" strike="noStrike">
                          <a:effectLst/>
                        </a:rPr>
                        <a:t>the proper model function.</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1214422915"/>
                  </a:ext>
                </a:extLst>
              </a:tr>
              <a:tr h="347338">
                <a:tc>
                  <a:txBody>
                    <a:bodyPr/>
                    <a:lstStyle/>
                    <a:p>
                      <a:pPr algn="ctr" fontAlgn="ctr"/>
                      <a:r>
                        <a:rPr lang="en-US" sz="1100" u="none" strike="noStrike">
                          <a:effectLst/>
                        </a:rPr>
                        <a:t>13</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Travel time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Visualizes spatially the travel time required </a:t>
                      </a:r>
                      <a:r>
                        <a:rPr lang="en-GB" sz="1000" u="none" strike="noStrike" smtClean="0">
                          <a:effectLst/>
                        </a:rPr>
                        <a:t>from </a:t>
                      </a:r>
                      <a:r>
                        <a:rPr lang="en-GB" sz="1000" u="none" strike="noStrike">
                          <a:effectLst/>
                        </a:rPr>
                        <a:t>any individual cell to the closest town with </a:t>
                      </a:r>
                      <a:r>
                        <a:rPr lang="en-GB" sz="1000" u="none" strike="noStrike" smtClean="0">
                          <a:effectLst/>
                        </a:rPr>
                        <a:t>a population of </a:t>
                      </a:r>
                      <a:r>
                        <a:rPr lang="en-GB" sz="1000" u="none" strike="noStrike">
                          <a:effectLst/>
                        </a:rPr>
                        <a:t>more than 50,000 people.</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327194516"/>
                  </a:ext>
                </a:extLst>
              </a:tr>
              <a:tr h="347338">
                <a:tc>
                  <a:txBody>
                    <a:bodyPr/>
                    <a:lstStyle/>
                    <a:p>
                      <a:pPr algn="ctr" fontAlgn="ctr"/>
                      <a:r>
                        <a:rPr lang="en-US" sz="1100" u="none" strike="noStrike">
                          <a:effectLst/>
                        </a:rPr>
                        <a:t>14</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Elevation </a:t>
                      </a:r>
                      <a:r>
                        <a:rPr lang="en-US" sz="1200" u="none" strike="noStrike" smtClean="0">
                          <a:effectLst/>
                        </a:rPr>
                        <a:t>map</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Filled DEM maps are use in a number of processes in the analysis </a:t>
                      </a:r>
                      <a:r>
                        <a:rPr lang="en-GB" sz="1000" u="none" strike="noStrike" smtClean="0">
                          <a:effectLst/>
                        </a:rPr>
                        <a:t>(energy </a:t>
                      </a:r>
                      <a:r>
                        <a:rPr lang="en-GB" sz="1000" u="none" strike="noStrike">
                          <a:effectLst/>
                        </a:rPr>
                        <a:t>potentials, restriction zones, grid extension suitability </a:t>
                      </a:r>
                      <a:r>
                        <a:rPr lang="en-GB" sz="1000" u="none" strike="noStrike" smtClean="0">
                          <a:effectLst/>
                        </a:rPr>
                        <a:t>map, </a:t>
                      </a:r>
                      <a:r>
                        <a:rPr lang="en-GB" sz="1000" u="none" strike="noStrike">
                          <a:effectLst/>
                        </a:rPr>
                        <a:t>etc.).</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1373424427"/>
                  </a:ext>
                </a:extLst>
              </a:tr>
              <a:tr h="231557">
                <a:tc>
                  <a:txBody>
                    <a:bodyPr/>
                    <a:lstStyle/>
                    <a:p>
                      <a:pPr algn="ctr" fontAlgn="ctr"/>
                      <a:r>
                        <a:rPr lang="en-US" sz="1100" u="none" strike="noStrike">
                          <a:effectLst/>
                        </a:rPr>
                        <a:t>15</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Slope</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ctr"/>
                      <a:r>
                        <a:rPr lang="en-GB" sz="1000" u="none" strike="noStrike">
                          <a:effectLst/>
                        </a:rPr>
                        <a:t>A </a:t>
                      </a:r>
                      <a:r>
                        <a:rPr lang="en-GB" sz="1000" u="none" strike="noStrike" smtClean="0">
                          <a:effectLst/>
                        </a:rPr>
                        <a:t>sub-product </a:t>
                      </a:r>
                      <a:r>
                        <a:rPr lang="en-GB" sz="1000" u="none" strike="noStrike">
                          <a:effectLst/>
                        </a:rPr>
                        <a:t>of DEM, used in forming restriction zones and to specify grid extension suitability.</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636603110"/>
                  </a:ext>
                </a:extLst>
              </a:tr>
              <a:tr h="358915">
                <a:tc>
                  <a:txBody>
                    <a:bodyPr/>
                    <a:lstStyle/>
                    <a:p>
                      <a:pPr algn="ctr" fontAlgn="ctr"/>
                      <a:r>
                        <a:rPr lang="en-US" sz="1100" u="none" strike="noStrike">
                          <a:effectLst/>
                        </a:rPr>
                        <a:t>16</a:t>
                      </a:r>
                      <a:endParaRPr lang="en-US" sz="11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Land </a:t>
                      </a:r>
                      <a:r>
                        <a:rPr lang="en-US" sz="1200" u="none" strike="noStrike" smtClean="0">
                          <a:effectLst/>
                        </a:rPr>
                        <a:t>cover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ctr" fontAlgn="ctr"/>
                      <a:r>
                        <a:rPr lang="en-US" sz="1200" u="none" strike="noStrike">
                          <a:effectLst/>
                        </a:rPr>
                        <a:t>Raster</a:t>
                      </a:r>
                      <a:endParaRPr lang="en-US" sz="1200" b="0" i="0" u="none" strike="noStrike">
                        <a:solidFill>
                          <a:srgbClr val="000000"/>
                        </a:solidFill>
                        <a:effectLst/>
                        <a:latin typeface="Garamond" panose="02020404030301010803" pitchFamily="18" charset="0"/>
                      </a:endParaRPr>
                    </a:p>
                  </a:txBody>
                  <a:tcPr marL="9103" marR="9103" marT="9103" marB="0" anchor="ctr"/>
                </a:tc>
                <a:tc>
                  <a:txBody>
                    <a:bodyPr/>
                    <a:lstStyle/>
                    <a:p>
                      <a:pPr algn="l" fontAlgn="b"/>
                      <a:r>
                        <a:rPr lang="en-GB" sz="1000" u="none" strike="noStrike">
                          <a:effectLst/>
                        </a:rPr>
                        <a:t>Land cover maps are </a:t>
                      </a:r>
                      <a:r>
                        <a:rPr lang="en-GB" sz="1000" u="none" strike="noStrike" smtClean="0">
                          <a:effectLst/>
                        </a:rPr>
                        <a:t>used </a:t>
                      </a:r>
                      <a:r>
                        <a:rPr lang="en-GB" sz="1000" u="none" strike="noStrike">
                          <a:effectLst/>
                        </a:rPr>
                        <a:t>in a number of processes in the analysis </a:t>
                      </a:r>
                      <a:r>
                        <a:rPr lang="en-GB" sz="1000" u="none" strike="noStrike" smtClean="0">
                          <a:effectLst/>
                        </a:rPr>
                        <a:t>(energy </a:t>
                      </a:r>
                      <a:r>
                        <a:rPr lang="en-GB" sz="1000" u="none" strike="noStrike">
                          <a:effectLst/>
                        </a:rPr>
                        <a:t>potentials, restriction zones, grid extension suitability </a:t>
                      </a:r>
                      <a:r>
                        <a:rPr lang="en-GB" sz="1000" u="none" strike="noStrike" smtClean="0">
                          <a:effectLst/>
                        </a:rPr>
                        <a:t>map, </a:t>
                      </a:r>
                      <a:r>
                        <a:rPr lang="en-GB" sz="1000" u="none" strike="noStrike">
                          <a:effectLst/>
                        </a:rPr>
                        <a:t>etc.).</a:t>
                      </a:r>
                      <a:endParaRPr lang="en-GB" sz="1000" b="0" i="0" u="none" strike="noStrike">
                        <a:solidFill>
                          <a:srgbClr val="000000"/>
                        </a:solidFill>
                        <a:effectLst/>
                        <a:latin typeface="Garamond" panose="02020404030301010803" pitchFamily="18" charset="0"/>
                      </a:endParaRPr>
                    </a:p>
                  </a:txBody>
                  <a:tcPr marL="9103" marR="9103" marT="9103" marB="0" anchor="ctr"/>
                </a:tc>
                <a:extLst>
                  <a:ext uri="{0D108BD9-81ED-4DB2-BD59-A6C34878D82A}">
                    <a16:rowId xmlns="" xmlns:a16="http://schemas.microsoft.com/office/drawing/2014/main" val="3504007712"/>
                  </a:ext>
                </a:extLst>
              </a:tr>
            </a:tbl>
          </a:graphicData>
        </a:graphic>
      </p:graphicFrame>
      <p:sp>
        <p:nvSpPr>
          <p:cNvPr id="2" name="Slide Number Placeholder 1"/>
          <p:cNvSpPr>
            <a:spLocks noGrp="1"/>
          </p:cNvSpPr>
          <p:nvPr>
            <p:ph type="sldNum" sz="quarter" idx="12"/>
          </p:nvPr>
        </p:nvSpPr>
        <p:spPr>
          <a:xfrm>
            <a:off x="9361677" y="6407154"/>
            <a:ext cx="2743200" cy="365125"/>
          </a:xfrm>
        </p:spPr>
        <p:txBody>
          <a:bodyPr/>
          <a:lstStyle/>
          <a:p>
            <a:fld id="{CE69EEE3-3703-4990-B76E-929A729607EB}" type="slidenum">
              <a:rPr lang="en-GB" smtClean="0"/>
              <a:t>9</a:t>
            </a:fld>
            <a:endParaRPr lang="en-GB"/>
          </a:p>
        </p:txBody>
      </p:sp>
      <p:sp>
        <p:nvSpPr>
          <p:cNvPr id="9" name="Content Placeholder 2"/>
          <p:cNvSpPr txBox="1">
            <a:spLocks/>
          </p:cNvSpPr>
          <p:nvPr/>
        </p:nvSpPr>
        <p:spPr>
          <a:xfrm>
            <a:off x="1680369" y="265891"/>
            <a:ext cx="8786666" cy="447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700" b="1"/>
              <a:t>Step 1</a:t>
            </a:r>
            <a:r>
              <a:rPr lang="en-US" sz="2700"/>
              <a:t>. Acquire the necessary GIS data for the area of interest</a:t>
            </a:r>
          </a:p>
        </p:txBody>
      </p:sp>
      <p:sp>
        <p:nvSpPr>
          <p:cNvPr id="11" name="Content Placeholder 2"/>
          <p:cNvSpPr txBox="1">
            <a:spLocks/>
          </p:cNvSpPr>
          <p:nvPr/>
        </p:nvSpPr>
        <p:spPr>
          <a:xfrm>
            <a:off x="6286497" y="5661942"/>
            <a:ext cx="5580255" cy="518565"/>
          </a:xfrm>
          <a:prstGeom prst="rect">
            <a:avLst/>
          </a:prstGeom>
        </p:spPr>
        <p:txBody>
          <a:bodyPr vert="horz" lIns="91396" tIns="45698" rIns="91396" bIns="45698" rtlCol="0">
            <a:noAutofit/>
          </a:bodyPr>
          <a:lstStyle>
            <a:lvl1pPr marL="228488" indent="-228488" algn="l" defTabSz="913956"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65" indent="-228488" algn="l" defTabSz="9139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43" indent="-228488" algn="l" defTabSz="9139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22"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398"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75"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54"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31"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10" indent="-228488" algn="l" defTabSz="9139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200"/>
          </a:p>
        </p:txBody>
      </p:sp>
    </p:spTree>
    <p:extLst>
      <p:ext uri="{BB962C8B-B14F-4D97-AF65-F5344CB8AC3E}">
        <p14:creationId xmlns:p14="http://schemas.microsoft.com/office/powerpoint/2010/main" val="789768440"/>
      </p:ext>
    </p:extLst>
  </p:cSld>
  <p:clrMapOvr>
    <a:masterClrMapping/>
  </p:clrMapOvr>
</p:sld>
</file>

<file path=ppt/theme/theme1.xml><?xml version="1.0" encoding="utf-8"?>
<a:theme xmlns:a="http://schemas.openxmlformats.org/drawingml/2006/main" name="dESA">
  <a:themeElements>
    <a:clrScheme name="Custom 2">
      <a:dk1>
        <a:sysClr val="windowText" lastClr="000000"/>
      </a:dk1>
      <a:lt1>
        <a:sysClr val="window" lastClr="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lumMod val="95000"/>
              <a:lumOff val="5000"/>
            </a:schemeClr>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37596</TotalTime>
  <Words>6454</Words>
  <Application>Microsoft Macintosh PowerPoint</Application>
  <PresentationFormat>Widescreen</PresentationFormat>
  <Paragraphs>1095</Paragraphs>
  <Slides>54</Slides>
  <Notes>53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Calibri</vt:lpstr>
      <vt:lpstr>Calibri Light</vt:lpstr>
      <vt:lpstr>Cambria Math</vt:lpstr>
      <vt:lpstr>Courier New</vt:lpstr>
      <vt:lpstr>Garamond</vt:lpstr>
      <vt:lpstr>Helvetica Neue</vt:lpstr>
      <vt:lpstr>Times New Roman</vt:lpstr>
      <vt:lpstr>Wingdings</vt:lpstr>
      <vt:lpstr>Arial</vt:lpstr>
      <vt:lpstr>dESA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mentis</dc:creator>
  <cp:lastModifiedBy>Gretchen Luchsinger</cp:lastModifiedBy>
  <cp:revision>854</cp:revision>
  <cp:lastPrinted>2016-08-18T14:49:23Z</cp:lastPrinted>
  <dcterms:created xsi:type="dcterms:W3CDTF">2014-10-01T08:48:32Z</dcterms:created>
  <dcterms:modified xsi:type="dcterms:W3CDTF">2018-02-13T01:22:33Z</dcterms:modified>
</cp:coreProperties>
</file>